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35" r:id="rId3"/>
    <p:sldId id="336" r:id="rId4"/>
    <p:sldId id="369" r:id="rId5"/>
    <p:sldId id="337" r:id="rId6"/>
    <p:sldId id="338" r:id="rId7"/>
    <p:sldId id="345" r:id="rId8"/>
    <p:sldId id="339" r:id="rId9"/>
    <p:sldId id="397" r:id="rId10"/>
    <p:sldId id="340" r:id="rId11"/>
    <p:sldId id="392" r:id="rId12"/>
    <p:sldId id="342" r:id="rId13"/>
    <p:sldId id="394" r:id="rId14"/>
    <p:sldId id="370" r:id="rId15"/>
    <p:sldId id="393" r:id="rId16"/>
    <p:sldId id="371" r:id="rId17"/>
    <p:sldId id="395" r:id="rId18"/>
    <p:sldId id="341" r:id="rId19"/>
    <p:sldId id="396" r:id="rId20"/>
    <p:sldId id="381" r:id="rId21"/>
    <p:sldId id="382" r:id="rId22"/>
    <p:sldId id="383" r:id="rId23"/>
    <p:sldId id="384" r:id="rId24"/>
    <p:sldId id="385" r:id="rId25"/>
    <p:sldId id="398" r:id="rId26"/>
    <p:sldId id="343" r:id="rId27"/>
    <p:sldId id="373" r:id="rId28"/>
    <p:sldId id="355" r:id="rId29"/>
    <p:sldId id="344" r:id="rId30"/>
    <p:sldId id="346" r:id="rId31"/>
    <p:sldId id="365" r:id="rId32"/>
    <p:sldId id="348" r:id="rId33"/>
    <p:sldId id="349" r:id="rId34"/>
    <p:sldId id="399" r:id="rId35"/>
    <p:sldId id="350" r:id="rId36"/>
    <p:sldId id="351" r:id="rId37"/>
    <p:sldId id="334" r:id="rId3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loslav\Desktop\Consulting\Nov&#233;%20projekty\Sa&#353;a%202%20SPOPR\V&#253;sledky%20&#353;koly\Severn&#237;%20Morava\Z&#352;%20pr&#382;no\Z&#352;%20Pr&#382;no%20-%20SPOPR%20KA2%20Sumarizacni%20tabulka%20-%20final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loslav\Desktop\Consulting\Nov&#233;%20projekty\Sa&#353;a%202%20SPOPR\V&#253;sledky%20&#353;koly\Severn&#237;%20Morava\Z&#352;%20pr&#382;no\Z&#352;%20Pr&#382;no%20-%20SPOPR%20KA2%20Sumarizacni%20tabulka%20-%20final.xls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loslav\Desktop\Consulting\Nov&#233;%20projekty\Sa&#353;a%202%20SPOPR\V&#253;sledky%20&#353;koly\Severn&#237;%20Morava\Z&#352;%20pr&#382;no\Z&#352;%20Pr&#382;no%20-%20SPOPR%20KA2%20Sumarizacni%20tabulka%20-%20final.xls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loslav\Desktop\Consulting\Nov&#233;%20projekty\Sa&#353;a%202%20SPOPR\V&#253;sledky%20&#353;koly\Severn&#237;%20Morava\Z&#352;%20pr&#382;no\Z&#352;%20Pr&#382;no%20-%20SPOPR%20KA2%20Sumarizacni%20tabulka%20-%20final.xls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loslav\Desktop\Consulting\Nov&#233;%20projekty\Sa&#353;a%202%20SPOPR\V&#253;sledky%20&#353;koly\Severn&#237;%20Morava\Z&#352;%20pr&#382;no\Z&#352;%20Pr&#382;no%20-%20SPOPR%20KA2%20Sumarizacni%20tabulka%20-%20final.xls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loslav\Desktop\Consulting\Nov&#233;%20projekty\Sa&#353;a%202%20SPOPR\V&#253;sledky%20&#353;koly\Severn&#237;%20Morava\Z&#352;%20pr&#382;no\Z&#352;%20Pr&#382;no%20-%20SPOPR%20KA2%20Sumarizacni%20tabulka%20-%20final.xls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loslav\Desktop\Consulting\Nov&#233;%20projekty\Sa&#353;a%202%20SPOPR\V&#253;sledky%20&#353;koly\Severn&#237;%20Morava\Z&#352;%20pr&#382;no\Z&#352;%20Pr&#382;no%20-%20SPOPR%20KA2%20Sumarizacni%20tabulka%20-%20final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loslav\Desktop\Consulting\Nov&#233;%20projekty\Sa&#353;a%202%20SPOPR\V&#253;sledky%20&#353;koly\Severn&#237;%20Morava\Z&#352;%20pr&#382;no\Z&#352;%20Pr&#382;no%20-%20SPOPR%20KA2%20Sumarizacni%20tabulka%20-%20final.xls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loslav\Desktop\Consulting\Nov&#233;%20projekty\Sa&#353;a%202%20SPOPR\V&#253;sledky%20&#353;koly\Severn&#237;%20Morava\Z&#352;%20pr&#382;no\Z&#352;%20Pr&#382;no%20-%20SPOPR%20KA2%20Sumarizacni%20tabulka%20-%20final.xls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loslav\Desktop\Consulting\Nov&#233;%20projekty\Sa&#353;a%202%20SPOPR\V&#253;sledky%20&#353;koly\Severn&#237;%20Morava\Z&#352;%20pr&#382;no\Z&#352;%20Pr&#382;no%20-%20SPOPR%20KA2%20Sumarizacni%20tabulka%20-%20final.xls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loslav\Desktop\Consulting\Nov&#233;%20projekty\Sa&#353;a%202%20SPOPR\V&#253;sledky%20&#353;koly\Severn&#237;%20Morava\Z&#352;%20pr&#382;no\Z&#352;%20Pr&#382;no%20-%20SPOPR%20KA2%20Sumarizacni%20tabulka%20-%20final.xls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loslav\Desktop\Consulting\Nov&#233;%20projekty\Sa&#353;a%202%20SPOPR\V&#253;sledky%20&#353;koly\Severn&#237;%20Morava\Z&#352;%20pr&#382;no\Z&#352;%20Pr&#382;no%20-%20SPOPR%20KA2%20Sumarizacni%20tabulka%20-%20final.xls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loslav\Desktop\Consulting\Nov&#233;%20projekty\Sa&#353;a%202%20SPOPR\V&#253;sledky%20&#353;koly\Severn&#237;%20Morava\Z&#352;%20pr&#382;no\Z&#352;%20Pr&#382;no%20-%20SPOPR%20KA2%20Sumarizacni%20tabulka%20-%20final.xls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loslav\Desktop\Consulting\Nov&#233;%20projekty\Sa&#353;a%202%20SPOPR\V&#253;sledky%20&#353;koly\Severn&#237;%20Morava\Z&#352;%20pr&#382;no\Z&#352;%20Pr&#382;no%20-%20SPOPR%20KA2%20Sumarizacni%20tabulka%20-%20final.xls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'Výsledky 2'!$A$1</c:f>
              <c:strCache>
                <c:ptCount val="1"/>
                <c:pt idx="0">
                  <c:v>Spokojenost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val>
            <c:numRef>
              <c:f>'Výsledky 2'!$A$2:$A$6</c:f>
              <c:numCache>
                <c:formatCode>General</c:formatCode>
                <c:ptCount val="5"/>
                <c:pt idx="0">
                  <c:v>100</c:v>
                </c:pt>
                <c:pt idx="1">
                  <c:v>87</c:v>
                </c:pt>
                <c:pt idx="2">
                  <c:v>66</c:v>
                </c:pt>
                <c:pt idx="3">
                  <c:v>88</c:v>
                </c:pt>
                <c:pt idx="4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80667856"/>
        <c:axId val="280670208"/>
        <c:axId val="0"/>
      </c:bar3DChart>
      <c:catAx>
        <c:axId val="280667856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80670208"/>
        <c:crosses val="autoZero"/>
        <c:auto val="1"/>
        <c:lblAlgn val="ctr"/>
        <c:lblOffset val="100"/>
        <c:noMultiLvlLbl val="0"/>
      </c:catAx>
      <c:valAx>
        <c:axId val="280670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80667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III.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cat>
            <c:strRef>
              <c:f>Výsledky!$A$32:$A$38</c:f>
              <c:strCache>
                <c:ptCount val="7"/>
                <c:pt idx="0">
                  <c:v>Spokojenost se školou</c:v>
                </c:pt>
                <c:pt idx="1">
                  <c:v>Klima školy</c:v>
                </c:pt>
                <c:pt idx="2">
                  <c:v>Kvalita výuky</c:v>
                </c:pt>
                <c:pt idx="3">
                  <c:v>Zázemí školy</c:v>
                </c:pt>
                <c:pt idx="4">
                  <c:v>Aktivity školy</c:v>
                </c:pt>
                <c:pt idx="5">
                  <c:v>Komunikace Š-R</c:v>
                </c:pt>
                <c:pt idx="6">
                  <c:v>Celkem</c:v>
                </c:pt>
              </c:strCache>
            </c:strRef>
          </c:cat>
          <c:val>
            <c:numRef>
              <c:f>Výsledky!$B$32:$B$38</c:f>
              <c:numCache>
                <c:formatCode>General</c:formatCode>
                <c:ptCount val="7"/>
                <c:pt idx="0">
                  <c:v>66</c:v>
                </c:pt>
                <c:pt idx="1">
                  <c:v>66</c:v>
                </c:pt>
                <c:pt idx="2">
                  <c:v>77</c:v>
                </c:pt>
                <c:pt idx="3">
                  <c:v>22</c:v>
                </c:pt>
                <c:pt idx="4">
                  <c:v>55</c:v>
                </c:pt>
                <c:pt idx="5">
                  <c:v>55</c:v>
                </c:pt>
                <c:pt idx="6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4475120"/>
        <c:axId val="194475512"/>
        <c:axId val="0"/>
      </c:bar3DChart>
      <c:catAx>
        <c:axId val="194475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4475512"/>
        <c:crosses val="autoZero"/>
        <c:auto val="1"/>
        <c:lblAlgn val="ctr"/>
        <c:lblOffset val="100"/>
        <c:noMultiLvlLbl val="0"/>
      </c:catAx>
      <c:valAx>
        <c:axId val="194475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4475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IV.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cat>
            <c:strRef>
              <c:f>Výsledky!$A$41:$A$47</c:f>
              <c:strCache>
                <c:ptCount val="7"/>
                <c:pt idx="0">
                  <c:v>Spokojenost se školou</c:v>
                </c:pt>
                <c:pt idx="1">
                  <c:v>Klima školy</c:v>
                </c:pt>
                <c:pt idx="2">
                  <c:v>Kvalita výuky</c:v>
                </c:pt>
                <c:pt idx="3">
                  <c:v>Zázemí školy</c:v>
                </c:pt>
                <c:pt idx="4">
                  <c:v>Aktivity školy</c:v>
                </c:pt>
                <c:pt idx="5">
                  <c:v>Komunikace Š-R</c:v>
                </c:pt>
                <c:pt idx="6">
                  <c:v>Celkem</c:v>
                </c:pt>
              </c:strCache>
            </c:strRef>
          </c:cat>
          <c:val>
            <c:numRef>
              <c:f>Výsledky!$B$41:$B$47</c:f>
              <c:numCache>
                <c:formatCode>General</c:formatCode>
                <c:ptCount val="7"/>
                <c:pt idx="0">
                  <c:v>88</c:v>
                </c:pt>
                <c:pt idx="1">
                  <c:v>66</c:v>
                </c:pt>
                <c:pt idx="2">
                  <c:v>44</c:v>
                </c:pt>
                <c:pt idx="3">
                  <c:v>66</c:v>
                </c:pt>
                <c:pt idx="4">
                  <c:v>77</c:v>
                </c:pt>
                <c:pt idx="5">
                  <c:v>88</c:v>
                </c:pt>
                <c:pt idx="6">
                  <c:v>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4477472"/>
        <c:axId val="194473552"/>
        <c:axId val="0"/>
      </c:bar3DChart>
      <c:catAx>
        <c:axId val="194477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4473552"/>
        <c:crosses val="autoZero"/>
        <c:auto val="1"/>
        <c:lblAlgn val="ctr"/>
        <c:lblOffset val="100"/>
        <c:noMultiLvlLbl val="0"/>
      </c:catAx>
      <c:valAx>
        <c:axId val="194473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4477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V.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cat>
            <c:strRef>
              <c:f>Výsledky!$A$52:$A$58</c:f>
              <c:strCache>
                <c:ptCount val="7"/>
                <c:pt idx="0">
                  <c:v>Spokojenost se školou</c:v>
                </c:pt>
                <c:pt idx="1">
                  <c:v>Klima školy</c:v>
                </c:pt>
                <c:pt idx="2">
                  <c:v>Kvalita výuky</c:v>
                </c:pt>
                <c:pt idx="3">
                  <c:v>Zázemí školy</c:v>
                </c:pt>
                <c:pt idx="4">
                  <c:v>Aktivity školy</c:v>
                </c:pt>
                <c:pt idx="5">
                  <c:v>Komunikace Š-R</c:v>
                </c:pt>
                <c:pt idx="6">
                  <c:v>Celkem</c:v>
                </c:pt>
              </c:strCache>
            </c:strRef>
          </c:cat>
          <c:val>
            <c:numRef>
              <c:f>Výsledky!$B$52:$B$58</c:f>
              <c:numCache>
                <c:formatCode>General</c:formatCode>
                <c:ptCount val="7"/>
                <c:pt idx="0">
                  <c:v>57</c:v>
                </c:pt>
                <c:pt idx="1">
                  <c:v>28</c:v>
                </c:pt>
                <c:pt idx="2">
                  <c:v>50</c:v>
                </c:pt>
                <c:pt idx="3">
                  <c:v>78</c:v>
                </c:pt>
                <c:pt idx="4">
                  <c:v>50</c:v>
                </c:pt>
                <c:pt idx="5">
                  <c:v>50</c:v>
                </c:pt>
                <c:pt idx="6">
                  <c:v>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4476688"/>
        <c:axId val="194471984"/>
        <c:axId val="0"/>
      </c:bar3DChart>
      <c:catAx>
        <c:axId val="194476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4471984"/>
        <c:crosses val="autoZero"/>
        <c:auto val="1"/>
        <c:lblAlgn val="ctr"/>
        <c:lblOffset val="100"/>
        <c:noMultiLvlLbl val="0"/>
      </c:catAx>
      <c:valAx>
        <c:axId val="194471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4476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očekávání</a:t>
            </a:r>
            <a:r>
              <a:rPr lang="cs-CZ" baseline="0"/>
              <a:t> rodiče</a:t>
            </a:r>
            <a:endParaRPr lang="cs-CZ"/>
          </a:p>
        </c:rich>
      </c:tx>
      <c:layout>
        <c:manualLayout>
          <c:xMode val="edge"/>
          <c:yMode val="edge"/>
          <c:x val="0.4267012248468941"/>
          <c:y val="4.166666666666666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  <a:sp3d/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p3d/>
            </c:spPr>
          </c:dPt>
          <c:dPt>
            <c:idx val="4"/>
            <c:invertIfNegative val="0"/>
            <c:bubble3D val="0"/>
            <c:spPr>
              <a:solidFill>
                <a:schemeClr val="bg2">
                  <a:lumMod val="25000"/>
                </a:schemeClr>
              </a:solidFill>
              <a:ln>
                <a:noFill/>
              </a:ln>
              <a:effectLst/>
              <a:sp3d/>
            </c:spPr>
          </c:dPt>
          <c:cat>
            <c:strRef>
              <c:f>Výsledky!$A$3:$A$7</c:f>
              <c:strCache>
                <c:ptCount val="5"/>
                <c:pt idx="0">
                  <c:v>Vztahy, komunikace, klima</c:v>
                </c:pt>
                <c:pt idx="1">
                  <c:v>Výuka</c:v>
                </c:pt>
                <c:pt idx="2">
                  <c:v>Os.rozvoj</c:v>
                </c:pt>
                <c:pt idx="3">
                  <c:v>Zázemí a prostředí</c:v>
                </c:pt>
                <c:pt idx="4">
                  <c:v>Neodpověděli</c:v>
                </c:pt>
              </c:strCache>
            </c:strRef>
          </c:cat>
          <c:val>
            <c:numRef>
              <c:f>Výsledky!$B$3:$B$7</c:f>
              <c:numCache>
                <c:formatCode>General</c:formatCode>
                <c:ptCount val="5"/>
                <c:pt idx="0">
                  <c:v>28</c:v>
                </c:pt>
                <c:pt idx="1">
                  <c:v>14</c:v>
                </c:pt>
                <c:pt idx="2">
                  <c:v>6</c:v>
                </c:pt>
                <c:pt idx="3">
                  <c:v>3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4470416"/>
        <c:axId val="194471592"/>
        <c:axId val="0"/>
      </c:bar3DChart>
      <c:catAx>
        <c:axId val="194470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4471592"/>
        <c:crosses val="autoZero"/>
        <c:auto val="1"/>
        <c:lblAlgn val="ctr"/>
        <c:lblOffset val="100"/>
        <c:noMultiLvlLbl val="0"/>
      </c:catAx>
      <c:valAx>
        <c:axId val="194471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447041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Učitelé NPS celkově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cat>
            <c:strRef>
              <c:f>Výsledky!$A$62:$A$67</c:f>
              <c:strCache>
                <c:ptCount val="6"/>
                <c:pt idx="0">
                  <c:v>Spokojenost se školou</c:v>
                </c:pt>
                <c:pt idx="1">
                  <c:v>Klima školy</c:v>
                </c:pt>
                <c:pt idx="2">
                  <c:v>Kvalita výuky</c:v>
                </c:pt>
                <c:pt idx="3">
                  <c:v>Zázemí školy</c:v>
                </c:pt>
                <c:pt idx="4">
                  <c:v>Aktivity školy</c:v>
                </c:pt>
                <c:pt idx="5">
                  <c:v>Komunikace Š-R</c:v>
                </c:pt>
              </c:strCache>
            </c:strRef>
          </c:cat>
          <c:val>
            <c:numRef>
              <c:f>Výsledky!$B$62:$B$67</c:f>
              <c:numCache>
                <c:formatCode>General</c:formatCode>
                <c:ptCount val="6"/>
                <c:pt idx="0">
                  <c:v>100</c:v>
                </c:pt>
                <c:pt idx="1">
                  <c:v>100</c:v>
                </c:pt>
                <c:pt idx="2">
                  <c:v>85</c:v>
                </c:pt>
                <c:pt idx="3">
                  <c:v>85</c:v>
                </c:pt>
                <c:pt idx="4">
                  <c:v>100</c:v>
                </c:pt>
                <c:pt idx="5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4772120"/>
        <c:axId val="194768592"/>
        <c:axId val="0"/>
      </c:bar3DChart>
      <c:catAx>
        <c:axId val="194772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4768592"/>
        <c:crosses val="autoZero"/>
        <c:auto val="1"/>
        <c:lblAlgn val="ctr"/>
        <c:lblOffset val="100"/>
        <c:noMultiLvlLbl val="0"/>
      </c:catAx>
      <c:valAx>
        <c:axId val="19476859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4772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'Výsledky 2'!$A$12</c:f>
              <c:strCache>
                <c:ptCount val="1"/>
                <c:pt idx="0">
                  <c:v>Klima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val>
            <c:numRef>
              <c:f>'Výsledky 2'!$A$13:$A$17</c:f>
              <c:numCache>
                <c:formatCode>General</c:formatCode>
                <c:ptCount val="5"/>
                <c:pt idx="0">
                  <c:v>81</c:v>
                </c:pt>
                <c:pt idx="1">
                  <c:v>75</c:v>
                </c:pt>
                <c:pt idx="2">
                  <c:v>66</c:v>
                </c:pt>
                <c:pt idx="3">
                  <c:v>66</c:v>
                </c:pt>
                <c:pt idx="4">
                  <c:v>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80669816"/>
        <c:axId val="280672168"/>
        <c:axId val="0"/>
      </c:bar3DChart>
      <c:catAx>
        <c:axId val="280669816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80672168"/>
        <c:crosses val="autoZero"/>
        <c:auto val="1"/>
        <c:lblAlgn val="ctr"/>
        <c:lblOffset val="100"/>
        <c:noMultiLvlLbl val="0"/>
      </c:catAx>
      <c:valAx>
        <c:axId val="280672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806698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'Výsledky 2'!$A$23</c:f>
              <c:strCache>
                <c:ptCount val="1"/>
                <c:pt idx="0">
                  <c:v>Výuka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val>
            <c:numRef>
              <c:f>'Výsledky 2'!$A$24:$A$28</c:f>
              <c:numCache>
                <c:formatCode>General</c:formatCode>
                <c:ptCount val="5"/>
                <c:pt idx="0">
                  <c:v>81</c:v>
                </c:pt>
                <c:pt idx="1">
                  <c:v>87</c:v>
                </c:pt>
                <c:pt idx="2">
                  <c:v>77</c:v>
                </c:pt>
                <c:pt idx="3">
                  <c:v>44</c:v>
                </c:pt>
                <c:pt idx="4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1180024"/>
        <c:axId val="221180808"/>
        <c:axId val="0"/>
      </c:bar3DChart>
      <c:catAx>
        <c:axId val="221180024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21180808"/>
        <c:crosses val="autoZero"/>
        <c:auto val="1"/>
        <c:lblAlgn val="ctr"/>
        <c:lblOffset val="100"/>
        <c:noMultiLvlLbl val="0"/>
      </c:catAx>
      <c:valAx>
        <c:axId val="221180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21180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'Výsledky 2'!$A$34</c:f>
              <c:strCache>
                <c:ptCount val="1"/>
                <c:pt idx="0">
                  <c:v>Vybavenost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val>
            <c:numRef>
              <c:f>'Výsledky 2'!$A$35:$A$39</c:f>
              <c:numCache>
                <c:formatCode>General</c:formatCode>
                <c:ptCount val="5"/>
                <c:pt idx="0">
                  <c:v>63</c:v>
                </c:pt>
                <c:pt idx="1">
                  <c:v>87</c:v>
                </c:pt>
                <c:pt idx="2">
                  <c:v>22</c:v>
                </c:pt>
                <c:pt idx="3">
                  <c:v>66</c:v>
                </c:pt>
                <c:pt idx="4">
                  <c:v>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80671384"/>
        <c:axId val="280672560"/>
        <c:axId val="0"/>
      </c:bar3DChart>
      <c:catAx>
        <c:axId val="280671384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80672560"/>
        <c:crosses val="autoZero"/>
        <c:auto val="1"/>
        <c:lblAlgn val="ctr"/>
        <c:lblOffset val="100"/>
        <c:noMultiLvlLbl val="0"/>
      </c:catAx>
      <c:valAx>
        <c:axId val="280672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80671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'Výsledky 2'!$A$45</c:f>
              <c:strCache>
                <c:ptCount val="1"/>
                <c:pt idx="0">
                  <c:v>Aktivity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val>
            <c:numRef>
              <c:f>'Výsledky 2'!$A$46:$A$50</c:f>
              <c:numCache>
                <c:formatCode>General</c:formatCode>
                <c:ptCount val="5"/>
                <c:pt idx="0">
                  <c:v>81</c:v>
                </c:pt>
                <c:pt idx="1">
                  <c:v>62</c:v>
                </c:pt>
                <c:pt idx="2">
                  <c:v>55</c:v>
                </c:pt>
                <c:pt idx="3">
                  <c:v>77</c:v>
                </c:pt>
                <c:pt idx="4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80669032"/>
        <c:axId val="280667464"/>
        <c:axId val="0"/>
      </c:bar3DChart>
      <c:catAx>
        <c:axId val="280669032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80667464"/>
        <c:crosses val="autoZero"/>
        <c:auto val="1"/>
        <c:lblAlgn val="ctr"/>
        <c:lblOffset val="100"/>
        <c:noMultiLvlLbl val="0"/>
      </c:catAx>
      <c:valAx>
        <c:axId val="280667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80669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'Výsledky 2'!$A$56</c:f>
              <c:strCache>
                <c:ptCount val="1"/>
                <c:pt idx="0">
                  <c:v>Komunikace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val>
            <c:numRef>
              <c:f>'Výsledky 2'!$A$57:$A$61</c:f>
              <c:numCache>
                <c:formatCode>General</c:formatCode>
                <c:ptCount val="5"/>
                <c:pt idx="0">
                  <c:v>81</c:v>
                </c:pt>
                <c:pt idx="1">
                  <c:v>100</c:v>
                </c:pt>
                <c:pt idx="2">
                  <c:v>55</c:v>
                </c:pt>
                <c:pt idx="3">
                  <c:v>88</c:v>
                </c:pt>
                <c:pt idx="4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80666288"/>
        <c:axId val="280666680"/>
        <c:axId val="0"/>
      </c:bar3DChart>
      <c:catAx>
        <c:axId val="280666288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80666680"/>
        <c:crosses val="autoZero"/>
        <c:auto val="1"/>
        <c:lblAlgn val="ctr"/>
        <c:lblOffset val="100"/>
        <c:noMultiLvlLbl val="0"/>
      </c:catAx>
      <c:valAx>
        <c:axId val="280666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80666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'Výsledky 2'!$A$67</c:f>
              <c:strCache>
                <c:ptCount val="1"/>
                <c:pt idx="0">
                  <c:v>Celkově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val>
            <c:numRef>
              <c:f>'Výsledky 2'!$A$68:$A$72</c:f>
              <c:numCache>
                <c:formatCode>General</c:formatCode>
                <c:ptCount val="5"/>
                <c:pt idx="0">
                  <c:v>84</c:v>
                </c:pt>
                <c:pt idx="1">
                  <c:v>83</c:v>
                </c:pt>
                <c:pt idx="2">
                  <c:v>57</c:v>
                </c:pt>
                <c:pt idx="3">
                  <c:v>72</c:v>
                </c:pt>
                <c:pt idx="4">
                  <c:v>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80669424"/>
        <c:axId val="194473160"/>
        <c:axId val="0"/>
      </c:bar3DChart>
      <c:catAx>
        <c:axId val="280669424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4473160"/>
        <c:crosses val="autoZero"/>
        <c:auto val="1"/>
        <c:lblAlgn val="ctr"/>
        <c:lblOffset val="100"/>
        <c:noMultiLvlLbl val="0"/>
      </c:catAx>
      <c:valAx>
        <c:axId val="194473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80669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I.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cat>
            <c:strRef>
              <c:f>Výsledky!$A$14:$A$20</c:f>
              <c:strCache>
                <c:ptCount val="7"/>
                <c:pt idx="0">
                  <c:v>Spokojenost se školou</c:v>
                </c:pt>
                <c:pt idx="1">
                  <c:v>Klima školy</c:v>
                </c:pt>
                <c:pt idx="2">
                  <c:v>Kvalita výuky</c:v>
                </c:pt>
                <c:pt idx="3">
                  <c:v>Zázemí školy</c:v>
                </c:pt>
                <c:pt idx="4">
                  <c:v>Aktivity školy</c:v>
                </c:pt>
                <c:pt idx="5">
                  <c:v>Komunikace Š-R</c:v>
                </c:pt>
                <c:pt idx="6">
                  <c:v>Celkem</c:v>
                </c:pt>
              </c:strCache>
            </c:strRef>
          </c:cat>
          <c:val>
            <c:numRef>
              <c:f>Výsledky!$B$14:$B$20</c:f>
              <c:numCache>
                <c:formatCode>General</c:formatCode>
                <c:ptCount val="7"/>
                <c:pt idx="0">
                  <c:v>100</c:v>
                </c:pt>
                <c:pt idx="1">
                  <c:v>81</c:v>
                </c:pt>
                <c:pt idx="2">
                  <c:v>81</c:v>
                </c:pt>
                <c:pt idx="3">
                  <c:v>63</c:v>
                </c:pt>
                <c:pt idx="4">
                  <c:v>81</c:v>
                </c:pt>
                <c:pt idx="5">
                  <c:v>81</c:v>
                </c:pt>
                <c:pt idx="6">
                  <c:v>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4473944"/>
        <c:axId val="194474336"/>
        <c:axId val="0"/>
      </c:bar3DChart>
      <c:catAx>
        <c:axId val="194473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4474336"/>
        <c:crosses val="autoZero"/>
        <c:auto val="1"/>
        <c:lblAlgn val="ctr"/>
        <c:lblOffset val="100"/>
        <c:noMultiLvlLbl val="0"/>
      </c:catAx>
      <c:valAx>
        <c:axId val="194474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4473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II.</a:t>
            </a:r>
          </a:p>
        </c:rich>
      </c:tx>
      <c:layout>
        <c:manualLayout>
          <c:xMode val="edge"/>
          <c:yMode val="edge"/>
          <c:x val="0.40725678040244967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cat>
            <c:strRef>
              <c:f>Výsledky!$A$22:$A$28</c:f>
              <c:strCache>
                <c:ptCount val="7"/>
                <c:pt idx="0">
                  <c:v>Spokojenost se školou</c:v>
                </c:pt>
                <c:pt idx="1">
                  <c:v>Klima školy</c:v>
                </c:pt>
                <c:pt idx="2">
                  <c:v>Kvalita výuky</c:v>
                </c:pt>
                <c:pt idx="3">
                  <c:v>Zázemí školy</c:v>
                </c:pt>
                <c:pt idx="4">
                  <c:v>Aktivity školy</c:v>
                </c:pt>
                <c:pt idx="5">
                  <c:v>Komunikace Š-R</c:v>
                </c:pt>
                <c:pt idx="6">
                  <c:v>Celkem</c:v>
                </c:pt>
              </c:strCache>
            </c:strRef>
          </c:cat>
          <c:val>
            <c:numRef>
              <c:f>Výsledky!$B$22:$B$28</c:f>
              <c:numCache>
                <c:formatCode>General</c:formatCode>
                <c:ptCount val="7"/>
                <c:pt idx="0">
                  <c:v>87</c:v>
                </c:pt>
                <c:pt idx="1">
                  <c:v>75</c:v>
                </c:pt>
                <c:pt idx="2">
                  <c:v>87</c:v>
                </c:pt>
                <c:pt idx="3">
                  <c:v>87</c:v>
                </c:pt>
                <c:pt idx="4">
                  <c:v>62</c:v>
                </c:pt>
                <c:pt idx="5">
                  <c:v>100</c:v>
                </c:pt>
                <c:pt idx="6">
                  <c:v>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4471200"/>
        <c:axId val="194472768"/>
        <c:axId val="0"/>
      </c:bar3DChart>
      <c:catAx>
        <c:axId val="194471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4472768"/>
        <c:crosses val="autoZero"/>
        <c:auto val="1"/>
        <c:lblAlgn val="ctr"/>
        <c:lblOffset val="100"/>
        <c:noMultiLvlLbl val="0"/>
      </c:catAx>
      <c:valAx>
        <c:axId val="194472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4471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94389F-01FF-4EBE-BA57-8082C428F84C}" type="doc">
      <dgm:prSet loTypeId="urn:microsoft.com/office/officeart/2005/8/layout/venn3" loCatId="relationship" qsTypeId="urn:microsoft.com/office/officeart/2005/8/quickstyle/3d6" qsCatId="3D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F4BDCF82-05FB-457F-A604-FEED21F340DC}">
      <dgm:prSet phldrT="[Text]"/>
      <dgm:spPr/>
      <dgm:t>
        <a:bodyPr/>
        <a:lstStyle/>
        <a:p>
          <a:r>
            <a:rPr lang="cs-CZ" dirty="0" smtClean="0"/>
            <a:t>Informace</a:t>
          </a:r>
        </a:p>
        <a:p>
          <a:r>
            <a:rPr lang="cs-CZ" dirty="0" smtClean="0"/>
            <a:t>(fakta)</a:t>
          </a:r>
          <a:endParaRPr lang="cs-CZ" dirty="0"/>
        </a:p>
      </dgm:t>
    </dgm:pt>
    <dgm:pt modelId="{810989B6-2B24-4B9E-BFF1-DDAC2983B62B}" type="parTrans" cxnId="{39C58E7C-78E8-48AE-B82C-950F07FC97DC}">
      <dgm:prSet/>
      <dgm:spPr/>
      <dgm:t>
        <a:bodyPr/>
        <a:lstStyle/>
        <a:p>
          <a:endParaRPr lang="cs-CZ"/>
        </a:p>
      </dgm:t>
    </dgm:pt>
    <dgm:pt modelId="{359DF30E-5478-45B3-9B0D-E1F0DF442CE3}" type="sibTrans" cxnId="{39C58E7C-78E8-48AE-B82C-950F07FC97DC}">
      <dgm:prSet/>
      <dgm:spPr/>
      <dgm:t>
        <a:bodyPr/>
        <a:lstStyle/>
        <a:p>
          <a:endParaRPr lang="cs-CZ"/>
        </a:p>
      </dgm:t>
    </dgm:pt>
    <dgm:pt modelId="{FDF76C22-77F6-42BA-9AB3-A3C5A157728E}">
      <dgm:prSet phldrT="[Text]"/>
      <dgm:spPr/>
      <dgm:t>
        <a:bodyPr/>
        <a:lstStyle/>
        <a:p>
          <a:r>
            <a:rPr lang="cs-CZ" dirty="0" smtClean="0"/>
            <a:t>Myšlení</a:t>
          </a:r>
        </a:p>
        <a:p>
          <a:r>
            <a:rPr lang="cs-CZ" dirty="0" smtClean="0"/>
            <a:t>(přístup)</a:t>
          </a:r>
          <a:endParaRPr lang="cs-CZ" dirty="0"/>
        </a:p>
      </dgm:t>
    </dgm:pt>
    <dgm:pt modelId="{B5EB645E-0279-47B0-BF62-E47DBD039D54}" type="parTrans" cxnId="{3FD9CBDC-F017-4948-9169-CD7E46881265}">
      <dgm:prSet/>
      <dgm:spPr/>
      <dgm:t>
        <a:bodyPr/>
        <a:lstStyle/>
        <a:p>
          <a:endParaRPr lang="cs-CZ"/>
        </a:p>
      </dgm:t>
    </dgm:pt>
    <dgm:pt modelId="{6BA428BB-B4E8-42F1-8A03-78ED9FDC47E8}" type="sibTrans" cxnId="{3FD9CBDC-F017-4948-9169-CD7E46881265}">
      <dgm:prSet/>
      <dgm:spPr/>
      <dgm:t>
        <a:bodyPr/>
        <a:lstStyle/>
        <a:p>
          <a:endParaRPr lang="cs-CZ"/>
        </a:p>
      </dgm:t>
    </dgm:pt>
    <dgm:pt modelId="{35AE6D1F-88B2-4711-8474-C31295AA6572}">
      <dgm:prSet phldrT="[Text]" custT="1"/>
      <dgm:spPr/>
      <dgm:t>
        <a:bodyPr/>
        <a:lstStyle/>
        <a:p>
          <a:r>
            <a:rPr lang="cs-CZ" sz="3100" dirty="0" smtClean="0"/>
            <a:t>Činnosti</a:t>
          </a:r>
        </a:p>
        <a:p>
          <a:r>
            <a:rPr lang="cs-CZ" sz="2000" dirty="0" smtClean="0"/>
            <a:t>(Znalost</a:t>
          </a:r>
        </a:p>
        <a:p>
          <a:r>
            <a:rPr lang="cs-CZ" sz="2000" dirty="0" smtClean="0"/>
            <a:t>+</a:t>
          </a:r>
          <a:r>
            <a:rPr lang="cs-CZ" sz="2000" dirty="0" err="1" smtClean="0"/>
            <a:t>dovedost</a:t>
          </a:r>
          <a:r>
            <a:rPr lang="cs-CZ" sz="2000" dirty="0" smtClean="0"/>
            <a:t>)</a:t>
          </a:r>
          <a:endParaRPr lang="cs-CZ" sz="2000" dirty="0"/>
        </a:p>
      </dgm:t>
    </dgm:pt>
    <dgm:pt modelId="{FF9FE13A-4EB1-4C56-A044-ABD7DC77F700}" type="parTrans" cxnId="{7B244649-52B1-47C9-B4B4-C15BB9A3CEB4}">
      <dgm:prSet/>
      <dgm:spPr/>
      <dgm:t>
        <a:bodyPr/>
        <a:lstStyle/>
        <a:p>
          <a:endParaRPr lang="cs-CZ"/>
        </a:p>
      </dgm:t>
    </dgm:pt>
    <dgm:pt modelId="{051C5B65-A08E-4DA5-93E7-B3575B823717}" type="sibTrans" cxnId="{7B244649-52B1-47C9-B4B4-C15BB9A3CEB4}">
      <dgm:prSet/>
      <dgm:spPr/>
      <dgm:t>
        <a:bodyPr/>
        <a:lstStyle/>
        <a:p>
          <a:endParaRPr lang="cs-CZ"/>
        </a:p>
      </dgm:t>
    </dgm:pt>
    <dgm:pt modelId="{6AAE7736-6D8F-443B-A507-457AEE9CC733}">
      <dgm:prSet phldrT="[Text]"/>
      <dgm:spPr/>
      <dgm:t>
        <a:bodyPr/>
        <a:lstStyle/>
        <a:p>
          <a:r>
            <a:rPr lang="cs-CZ" dirty="0" smtClean="0"/>
            <a:t>Výsledky</a:t>
          </a:r>
          <a:endParaRPr lang="cs-CZ" dirty="0"/>
        </a:p>
      </dgm:t>
    </dgm:pt>
    <dgm:pt modelId="{86711534-85F7-4BFA-9E59-AEF35BBE14BF}" type="parTrans" cxnId="{27C77184-811B-4CE8-90F4-BB8BED214562}">
      <dgm:prSet/>
      <dgm:spPr/>
      <dgm:t>
        <a:bodyPr/>
        <a:lstStyle/>
        <a:p>
          <a:endParaRPr lang="cs-CZ"/>
        </a:p>
      </dgm:t>
    </dgm:pt>
    <dgm:pt modelId="{F185A8FA-74F0-421F-B1D3-56674D061ABF}" type="sibTrans" cxnId="{27C77184-811B-4CE8-90F4-BB8BED214562}">
      <dgm:prSet/>
      <dgm:spPr/>
      <dgm:t>
        <a:bodyPr/>
        <a:lstStyle/>
        <a:p>
          <a:endParaRPr lang="cs-CZ"/>
        </a:p>
      </dgm:t>
    </dgm:pt>
    <dgm:pt modelId="{75D91D05-B221-405C-A0D3-5DE16435AD43}" type="pres">
      <dgm:prSet presAssocID="{5694389F-01FF-4EBE-BA57-8082C428F84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CB524EE-063B-4EDE-B5BF-35E7B599A592}" type="pres">
      <dgm:prSet presAssocID="{F4BDCF82-05FB-457F-A604-FEED21F340DC}" presName="Name5" presStyleLbl="venn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2A4363B-BC06-4BA0-A002-E171C0A24CFC}" type="pres">
      <dgm:prSet presAssocID="{359DF30E-5478-45B3-9B0D-E1F0DF442CE3}" presName="space" presStyleCnt="0"/>
      <dgm:spPr/>
      <dgm:t>
        <a:bodyPr/>
        <a:lstStyle/>
        <a:p>
          <a:endParaRPr lang="cs-CZ"/>
        </a:p>
      </dgm:t>
    </dgm:pt>
    <dgm:pt modelId="{507E7B40-5527-4D17-9FD1-82E9C41272AE}" type="pres">
      <dgm:prSet presAssocID="{FDF76C22-77F6-42BA-9AB3-A3C5A157728E}" presName="Name5" presStyleLbl="venn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737BE63-3DD8-44A1-8D38-ED0FCBB281CC}" type="pres">
      <dgm:prSet presAssocID="{6BA428BB-B4E8-42F1-8A03-78ED9FDC47E8}" presName="space" presStyleCnt="0"/>
      <dgm:spPr/>
      <dgm:t>
        <a:bodyPr/>
        <a:lstStyle/>
        <a:p>
          <a:endParaRPr lang="cs-CZ"/>
        </a:p>
      </dgm:t>
    </dgm:pt>
    <dgm:pt modelId="{7481FEAB-9AA1-44EC-AED5-D54D171BD0F2}" type="pres">
      <dgm:prSet presAssocID="{35AE6D1F-88B2-4711-8474-C31295AA6572}" presName="Name5" presStyleLbl="venn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93347DC-8E63-40D2-976D-30E74F33887E}" type="pres">
      <dgm:prSet presAssocID="{051C5B65-A08E-4DA5-93E7-B3575B823717}" presName="space" presStyleCnt="0"/>
      <dgm:spPr/>
      <dgm:t>
        <a:bodyPr/>
        <a:lstStyle/>
        <a:p>
          <a:endParaRPr lang="cs-CZ"/>
        </a:p>
      </dgm:t>
    </dgm:pt>
    <dgm:pt modelId="{20214571-5B44-42F4-BCEF-6BEDA5E1AB08}" type="pres">
      <dgm:prSet presAssocID="{6AAE7736-6D8F-443B-A507-457AEE9CC733}" presName="Name5" presStyleLbl="venn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9C58E7C-78E8-48AE-B82C-950F07FC97DC}" srcId="{5694389F-01FF-4EBE-BA57-8082C428F84C}" destId="{F4BDCF82-05FB-457F-A604-FEED21F340DC}" srcOrd="0" destOrd="0" parTransId="{810989B6-2B24-4B9E-BFF1-DDAC2983B62B}" sibTransId="{359DF30E-5478-45B3-9B0D-E1F0DF442CE3}"/>
    <dgm:cxn modelId="{D9B1F40D-7030-4DCE-A88E-519D1252BCD0}" type="presOf" srcId="{F4BDCF82-05FB-457F-A604-FEED21F340DC}" destId="{9CB524EE-063B-4EDE-B5BF-35E7B599A592}" srcOrd="0" destOrd="0" presId="urn:microsoft.com/office/officeart/2005/8/layout/venn3"/>
    <dgm:cxn modelId="{27C77184-811B-4CE8-90F4-BB8BED214562}" srcId="{5694389F-01FF-4EBE-BA57-8082C428F84C}" destId="{6AAE7736-6D8F-443B-A507-457AEE9CC733}" srcOrd="3" destOrd="0" parTransId="{86711534-85F7-4BFA-9E59-AEF35BBE14BF}" sibTransId="{F185A8FA-74F0-421F-B1D3-56674D061ABF}"/>
    <dgm:cxn modelId="{3FD9CBDC-F017-4948-9169-CD7E46881265}" srcId="{5694389F-01FF-4EBE-BA57-8082C428F84C}" destId="{FDF76C22-77F6-42BA-9AB3-A3C5A157728E}" srcOrd="1" destOrd="0" parTransId="{B5EB645E-0279-47B0-BF62-E47DBD039D54}" sibTransId="{6BA428BB-B4E8-42F1-8A03-78ED9FDC47E8}"/>
    <dgm:cxn modelId="{35D34C7E-05AA-417A-9C71-016D104E275B}" type="presOf" srcId="{FDF76C22-77F6-42BA-9AB3-A3C5A157728E}" destId="{507E7B40-5527-4D17-9FD1-82E9C41272AE}" srcOrd="0" destOrd="0" presId="urn:microsoft.com/office/officeart/2005/8/layout/venn3"/>
    <dgm:cxn modelId="{BD002257-6DCC-4F91-8C61-642C3A00DFC8}" type="presOf" srcId="{5694389F-01FF-4EBE-BA57-8082C428F84C}" destId="{75D91D05-B221-405C-A0D3-5DE16435AD43}" srcOrd="0" destOrd="0" presId="urn:microsoft.com/office/officeart/2005/8/layout/venn3"/>
    <dgm:cxn modelId="{398D12CB-0B06-4187-BFA6-8100BF532429}" type="presOf" srcId="{6AAE7736-6D8F-443B-A507-457AEE9CC733}" destId="{20214571-5B44-42F4-BCEF-6BEDA5E1AB08}" srcOrd="0" destOrd="0" presId="urn:microsoft.com/office/officeart/2005/8/layout/venn3"/>
    <dgm:cxn modelId="{7962AE81-24D5-443A-AC67-D0DF49EE86D3}" type="presOf" srcId="{35AE6D1F-88B2-4711-8474-C31295AA6572}" destId="{7481FEAB-9AA1-44EC-AED5-D54D171BD0F2}" srcOrd="0" destOrd="0" presId="urn:microsoft.com/office/officeart/2005/8/layout/venn3"/>
    <dgm:cxn modelId="{7B244649-52B1-47C9-B4B4-C15BB9A3CEB4}" srcId="{5694389F-01FF-4EBE-BA57-8082C428F84C}" destId="{35AE6D1F-88B2-4711-8474-C31295AA6572}" srcOrd="2" destOrd="0" parTransId="{FF9FE13A-4EB1-4C56-A044-ABD7DC77F700}" sibTransId="{051C5B65-A08E-4DA5-93E7-B3575B823717}"/>
    <dgm:cxn modelId="{758E2592-B441-4090-88E3-F2E613B49B85}" type="presParOf" srcId="{75D91D05-B221-405C-A0D3-5DE16435AD43}" destId="{9CB524EE-063B-4EDE-B5BF-35E7B599A592}" srcOrd="0" destOrd="0" presId="urn:microsoft.com/office/officeart/2005/8/layout/venn3"/>
    <dgm:cxn modelId="{10016037-256D-4774-97B5-C5BDCA8463CD}" type="presParOf" srcId="{75D91D05-B221-405C-A0D3-5DE16435AD43}" destId="{72A4363B-BC06-4BA0-A002-E171C0A24CFC}" srcOrd="1" destOrd="0" presId="urn:microsoft.com/office/officeart/2005/8/layout/venn3"/>
    <dgm:cxn modelId="{8A0B2217-4369-47F1-8012-BFB117E0F54A}" type="presParOf" srcId="{75D91D05-B221-405C-A0D3-5DE16435AD43}" destId="{507E7B40-5527-4D17-9FD1-82E9C41272AE}" srcOrd="2" destOrd="0" presId="urn:microsoft.com/office/officeart/2005/8/layout/venn3"/>
    <dgm:cxn modelId="{657DFDB7-5DB1-459A-B598-A3400757F5AF}" type="presParOf" srcId="{75D91D05-B221-405C-A0D3-5DE16435AD43}" destId="{B737BE63-3DD8-44A1-8D38-ED0FCBB281CC}" srcOrd="3" destOrd="0" presId="urn:microsoft.com/office/officeart/2005/8/layout/venn3"/>
    <dgm:cxn modelId="{DFC8E942-79FF-4ACE-9C62-280B8716EF1D}" type="presParOf" srcId="{75D91D05-B221-405C-A0D3-5DE16435AD43}" destId="{7481FEAB-9AA1-44EC-AED5-D54D171BD0F2}" srcOrd="4" destOrd="0" presId="urn:microsoft.com/office/officeart/2005/8/layout/venn3"/>
    <dgm:cxn modelId="{A8F8EABE-2AC9-431B-95F0-4A8F0DA37362}" type="presParOf" srcId="{75D91D05-B221-405C-A0D3-5DE16435AD43}" destId="{D93347DC-8E63-40D2-976D-30E74F33887E}" srcOrd="5" destOrd="0" presId="urn:microsoft.com/office/officeart/2005/8/layout/venn3"/>
    <dgm:cxn modelId="{392CFEE2-3C4A-4729-A324-70A51BF48BF5}" type="presParOf" srcId="{75D91D05-B221-405C-A0D3-5DE16435AD43}" destId="{20214571-5B44-42F4-BCEF-6BEDA5E1AB08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C2F65F-9BE0-48D7-B363-434BCB661819}" type="doc">
      <dgm:prSet loTypeId="urn:microsoft.com/office/officeart/2005/8/layout/equation1" loCatId="process" qsTypeId="urn:microsoft.com/office/officeart/2005/8/quickstyle/simple1" qsCatId="simple" csTypeId="urn:microsoft.com/office/officeart/2005/8/colors/colorful5" csCatId="colorful" phldr="1"/>
      <dgm:spPr/>
    </dgm:pt>
    <dgm:pt modelId="{18973151-26D4-4B49-8153-25716A57A205}">
      <dgm:prSet phldrT="[Text]" custT="1"/>
      <dgm:spPr/>
      <dgm:t>
        <a:bodyPr/>
        <a:lstStyle/>
        <a:p>
          <a:r>
            <a:rPr lang="cs-CZ" sz="1800" dirty="0" smtClean="0">
              <a:solidFill>
                <a:schemeClr val="tx1"/>
              </a:solidFill>
            </a:rPr>
            <a:t>Ochota ke změně</a:t>
          </a:r>
          <a:endParaRPr lang="cs-CZ" sz="1800" dirty="0">
            <a:solidFill>
              <a:schemeClr val="tx1"/>
            </a:solidFill>
          </a:endParaRPr>
        </a:p>
      </dgm:t>
    </dgm:pt>
    <dgm:pt modelId="{189A8EDB-9D08-4393-958D-CC098EA977D6}" type="parTrans" cxnId="{CD46E0D2-D296-4752-85A0-845AF511F821}">
      <dgm:prSet/>
      <dgm:spPr/>
      <dgm:t>
        <a:bodyPr/>
        <a:lstStyle/>
        <a:p>
          <a:endParaRPr lang="cs-CZ"/>
        </a:p>
      </dgm:t>
    </dgm:pt>
    <dgm:pt modelId="{A640C579-7597-4725-B441-64D36C5F887B}" type="sibTrans" cxnId="{CD46E0D2-D296-4752-85A0-845AF511F821}">
      <dgm:prSet/>
      <dgm:spPr/>
      <dgm:t>
        <a:bodyPr/>
        <a:lstStyle/>
        <a:p>
          <a:endParaRPr lang="cs-CZ"/>
        </a:p>
      </dgm:t>
    </dgm:pt>
    <dgm:pt modelId="{8B592C9B-7F4E-45A5-A0B8-86161305A593}">
      <dgm:prSet phldrT="[Text]" custT="1"/>
      <dgm:spPr/>
      <dgm:t>
        <a:bodyPr/>
        <a:lstStyle/>
        <a:p>
          <a:r>
            <a:rPr lang="cs-CZ" sz="1800" dirty="0" smtClean="0">
              <a:solidFill>
                <a:schemeClr val="tx1"/>
              </a:solidFill>
            </a:rPr>
            <a:t>První kroky</a:t>
          </a:r>
          <a:endParaRPr lang="cs-CZ" sz="1800" dirty="0">
            <a:solidFill>
              <a:schemeClr val="tx1"/>
            </a:solidFill>
          </a:endParaRPr>
        </a:p>
      </dgm:t>
    </dgm:pt>
    <dgm:pt modelId="{8676D5EF-CEF6-4B26-AD67-B4EDDD634486}" type="parTrans" cxnId="{BA89CAD8-C40A-4418-A18C-5FBBB83CBC32}">
      <dgm:prSet/>
      <dgm:spPr/>
      <dgm:t>
        <a:bodyPr/>
        <a:lstStyle/>
        <a:p>
          <a:endParaRPr lang="cs-CZ"/>
        </a:p>
      </dgm:t>
    </dgm:pt>
    <dgm:pt modelId="{07720148-B66B-4925-85EA-7948F40AA3AC}" type="sibTrans" cxnId="{BA89CAD8-C40A-4418-A18C-5FBBB83CBC32}">
      <dgm:prSet/>
      <dgm:spPr/>
      <dgm:t>
        <a:bodyPr/>
        <a:lstStyle/>
        <a:p>
          <a:endParaRPr lang="cs-CZ"/>
        </a:p>
      </dgm:t>
    </dgm:pt>
    <dgm:pt modelId="{73B5BC45-DD3C-447E-85D5-59ABDB7D11D9}">
      <dgm:prSet phldrT="[Text]" custT="1"/>
      <dgm:spPr>
        <a:solidFill>
          <a:srgbClr val="FF0000"/>
        </a:solidFill>
      </dgm:spPr>
      <dgm:t>
        <a:bodyPr/>
        <a:lstStyle/>
        <a:p>
          <a:r>
            <a:rPr lang="cs-CZ" sz="2000" dirty="0" smtClean="0"/>
            <a:t>Požadovaná změna</a:t>
          </a:r>
          <a:endParaRPr lang="cs-CZ" sz="2000" dirty="0"/>
        </a:p>
      </dgm:t>
    </dgm:pt>
    <dgm:pt modelId="{86B5AA91-7225-4AA4-B556-2A7FC81A3736}" type="parTrans" cxnId="{EFA6CE72-9214-4F32-B321-400E8EEF0901}">
      <dgm:prSet/>
      <dgm:spPr/>
      <dgm:t>
        <a:bodyPr/>
        <a:lstStyle/>
        <a:p>
          <a:endParaRPr lang="cs-CZ"/>
        </a:p>
      </dgm:t>
    </dgm:pt>
    <dgm:pt modelId="{9534AA0D-3A07-46E1-849D-BE01C611B66A}" type="sibTrans" cxnId="{EFA6CE72-9214-4F32-B321-400E8EEF0901}">
      <dgm:prSet/>
      <dgm:spPr/>
      <dgm:t>
        <a:bodyPr/>
        <a:lstStyle/>
        <a:p>
          <a:endParaRPr lang="cs-CZ"/>
        </a:p>
      </dgm:t>
    </dgm:pt>
    <dgm:pt modelId="{9BDD417E-E0C3-4E84-BC6B-CAD56CD3D497}">
      <dgm:prSet custT="1"/>
      <dgm:spPr/>
      <dgm:t>
        <a:bodyPr/>
        <a:lstStyle/>
        <a:p>
          <a:r>
            <a:rPr lang="cs-CZ" sz="1800" dirty="0" smtClean="0">
              <a:solidFill>
                <a:schemeClr val="tx1"/>
              </a:solidFill>
            </a:rPr>
            <a:t>Sdílená vize</a:t>
          </a:r>
          <a:endParaRPr lang="cs-CZ" sz="1800" dirty="0">
            <a:solidFill>
              <a:schemeClr val="tx1"/>
            </a:solidFill>
          </a:endParaRPr>
        </a:p>
      </dgm:t>
    </dgm:pt>
    <dgm:pt modelId="{4FA3B9BF-94D0-485E-8EBB-E79405072CCD}" type="parTrans" cxnId="{36D5DF6B-4286-432F-BC1D-C5507D3FBFFC}">
      <dgm:prSet/>
      <dgm:spPr/>
      <dgm:t>
        <a:bodyPr/>
        <a:lstStyle/>
        <a:p>
          <a:endParaRPr lang="cs-CZ"/>
        </a:p>
      </dgm:t>
    </dgm:pt>
    <dgm:pt modelId="{663535DA-DFDA-4566-8ECF-E9C388E4C931}" type="sibTrans" cxnId="{36D5DF6B-4286-432F-BC1D-C5507D3FBFFC}">
      <dgm:prSet/>
      <dgm:spPr/>
      <dgm:t>
        <a:bodyPr/>
        <a:lstStyle/>
        <a:p>
          <a:endParaRPr lang="cs-CZ"/>
        </a:p>
      </dgm:t>
    </dgm:pt>
    <dgm:pt modelId="{762ACAAA-CB63-4F5D-B010-2AE4D4C7A5DA}" type="pres">
      <dgm:prSet presAssocID="{5FC2F65F-9BE0-48D7-B363-434BCB661819}" presName="linearFlow" presStyleCnt="0">
        <dgm:presLayoutVars>
          <dgm:dir/>
          <dgm:resizeHandles val="exact"/>
        </dgm:presLayoutVars>
      </dgm:prSet>
      <dgm:spPr/>
    </dgm:pt>
    <dgm:pt modelId="{911DCD6E-C96F-49AC-A49B-208BD08EDBBE}" type="pres">
      <dgm:prSet presAssocID="{18973151-26D4-4B49-8153-25716A57A20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2DAC3F7-A92E-4473-91AD-F6F73C87AF3F}" type="pres">
      <dgm:prSet presAssocID="{A640C579-7597-4725-B441-64D36C5F887B}" presName="spacerL" presStyleCnt="0"/>
      <dgm:spPr/>
    </dgm:pt>
    <dgm:pt modelId="{F94D67B2-6807-4A8E-8117-407C428D5676}" type="pres">
      <dgm:prSet presAssocID="{A640C579-7597-4725-B441-64D36C5F887B}" presName="sibTrans" presStyleLbl="sibTrans2D1" presStyleIdx="0" presStyleCnt="3"/>
      <dgm:spPr/>
      <dgm:t>
        <a:bodyPr/>
        <a:lstStyle/>
        <a:p>
          <a:endParaRPr lang="cs-CZ"/>
        </a:p>
      </dgm:t>
    </dgm:pt>
    <dgm:pt modelId="{BD06B51F-E8F5-4CE5-93B2-1A46E2730F2D}" type="pres">
      <dgm:prSet presAssocID="{A640C579-7597-4725-B441-64D36C5F887B}" presName="spacerR" presStyleCnt="0"/>
      <dgm:spPr/>
    </dgm:pt>
    <dgm:pt modelId="{2A3921F1-6C99-4CF6-8859-ED6D0905E3AB}" type="pres">
      <dgm:prSet presAssocID="{9BDD417E-E0C3-4E84-BC6B-CAD56CD3D49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17DFF3A-9C6B-44D8-848C-2F25AB1CC9D2}" type="pres">
      <dgm:prSet presAssocID="{663535DA-DFDA-4566-8ECF-E9C388E4C931}" presName="spacerL" presStyleCnt="0"/>
      <dgm:spPr/>
    </dgm:pt>
    <dgm:pt modelId="{DF720F61-319E-4655-88ED-EAF5790A85B9}" type="pres">
      <dgm:prSet presAssocID="{663535DA-DFDA-4566-8ECF-E9C388E4C931}" presName="sibTrans" presStyleLbl="sibTrans2D1" presStyleIdx="1" presStyleCnt="3"/>
      <dgm:spPr/>
      <dgm:t>
        <a:bodyPr/>
        <a:lstStyle/>
        <a:p>
          <a:endParaRPr lang="cs-CZ"/>
        </a:p>
      </dgm:t>
    </dgm:pt>
    <dgm:pt modelId="{6B8D271E-6E80-484E-B6FA-3BCEA484765C}" type="pres">
      <dgm:prSet presAssocID="{663535DA-DFDA-4566-8ECF-E9C388E4C931}" presName="spacerR" presStyleCnt="0"/>
      <dgm:spPr/>
    </dgm:pt>
    <dgm:pt modelId="{0B4765A9-C3AB-40DB-9370-96319FAC4999}" type="pres">
      <dgm:prSet presAssocID="{8B592C9B-7F4E-45A5-A0B8-86161305A59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909AD71-862E-4BC9-8516-2268D3CBC333}" type="pres">
      <dgm:prSet presAssocID="{07720148-B66B-4925-85EA-7948F40AA3AC}" presName="spacerL" presStyleCnt="0"/>
      <dgm:spPr/>
    </dgm:pt>
    <dgm:pt modelId="{D0B01965-D415-473A-84BB-D56CD58F83CD}" type="pres">
      <dgm:prSet presAssocID="{07720148-B66B-4925-85EA-7948F40AA3AC}" presName="sibTrans" presStyleLbl="sibTrans2D1" presStyleIdx="2" presStyleCnt="3"/>
      <dgm:spPr>
        <a:prstGeom prst="mathNotEqual">
          <a:avLst/>
        </a:prstGeom>
      </dgm:spPr>
      <dgm:t>
        <a:bodyPr/>
        <a:lstStyle/>
        <a:p>
          <a:endParaRPr lang="cs-CZ"/>
        </a:p>
      </dgm:t>
    </dgm:pt>
    <dgm:pt modelId="{410A9218-D8D9-4FB1-BA4F-CCF90CA93C1E}" type="pres">
      <dgm:prSet presAssocID="{07720148-B66B-4925-85EA-7948F40AA3AC}" presName="spacerR" presStyleCnt="0"/>
      <dgm:spPr/>
    </dgm:pt>
    <dgm:pt modelId="{ACCDA233-ADC2-4155-A3FB-9BCF52EF215B}" type="pres">
      <dgm:prSet presAssocID="{73B5BC45-DD3C-447E-85D5-59ABDB7D11D9}" presName="node" presStyleLbl="node1" presStyleIdx="3" presStyleCnt="4" custScaleX="152411" custScaleY="1411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321671E-A259-4585-9DE6-F22869A22A47}" type="presOf" srcId="{8B592C9B-7F4E-45A5-A0B8-86161305A593}" destId="{0B4765A9-C3AB-40DB-9370-96319FAC4999}" srcOrd="0" destOrd="0" presId="urn:microsoft.com/office/officeart/2005/8/layout/equation1"/>
    <dgm:cxn modelId="{BDAC020B-D3D0-4BD5-9F65-7EFCC77EE43D}" type="presOf" srcId="{9BDD417E-E0C3-4E84-BC6B-CAD56CD3D497}" destId="{2A3921F1-6C99-4CF6-8859-ED6D0905E3AB}" srcOrd="0" destOrd="0" presId="urn:microsoft.com/office/officeart/2005/8/layout/equation1"/>
    <dgm:cxn modelId="{42CD1F65-E6CF-416F-B656-5B4B252D8133}" type="presOf" srcId="{5FC2F65F-9BE0-48D7-B363-434BCB661819}" destId="{762ACAAA-CB63-4F5D-B010-2AE4D4C7A5DA}" srcOrd="0" destOrd="0" presId="urn:microsoft.com/office/officeart/2005/8/layout/equation1"/>
    <dgm:cxn modelId="{B461AF83-3094-45DE-8C2B-FB8F0A6FB532}" type="presOf" srcId="{73B5BC45-DD3C-447E-85D5-59ABDB7D11D9}" destId="{ACCDA233-ADC2-4155-A3FB-9BCF52EF215B}" srcOrd="0" destOrd="0" presId="urn:microsoft.com/office/officeart/2005/8/layout/equation1"/>
    <dgm:cxn modelId="{566B5071-6506-44D7-8843-415CA9D97572}" type="presOf" srcId="{A640C579-7597-4725-B441-64D36C5F887B}" destId="{F94D67B2-6807-4A8E-8117-407C428D5676}" srcOrd="0" destOrd="0" presId="urn:microsoft.com/office/officeart/2005/8/layout/equation1"/>
    <dgm:cxn modelId="{CD46E0D2-D296-4752-85A0-845AF511F821}" srcId="{5FC2F65F-9BE0-48D7-B363-434BCB661819}" destId="{18973151-26D4-4B49-8153-25716A57A205}" srcOrd="0" destOrd="0" parTransId="{189A8EDB-9D08-4393-958D-CC098EA977D6}" sibTransId="{A640C579-7597-4725-B441-64D36C5F887B}"/>
    <dgm:cxn modelId="{D676F74C-31EA-4F0D-8027-F80BC17FAAAC}" type="presOf" srcId="{663535DA-DFDA-4566-8ECF-E9C388E4C931}" destId="{DF720F61-319E-4655-88ED-EAF5790A85B9}" srcOrd="0" destOrd="0" presId="urn:microsoft.com/office/officeart/2005/8/layout/equation1"/>
    <dgm:cxn modelId="{EFA6CE72-9214-4F32-B321-400E8EEF0901}" srcId="{5FC2F65F-9BE0-48D7-B363-434BCB661819}" destId="{73B5BC45-DD3C-447E-85D5-59ABDB7D11D9}" srcOrd="3" destOrd="0" parTransId="{86B5AA91-7225-4AA4-B556-2A7FC81A3736}" sibTransId="{9534AA0D-3A07-46E1-849D-BE01C611B66A}"/>
    <dgm:cxn modelId="{F7E8EC53-9D0A-4193-9C0B-702665F11FA1}" type="presOf" srcId="{07720148-B66B-4925-85EA-7948F40AA3AC}" destId="{D0B01965-D415-473A-84BB-D56CD58F83CD}" srcOrd="0" destOrd="0" presId="urn:microsoft.com/office/officeart/2005/8/layout/equation1"/>
    <dgm:cxn modelId="{BA89CAD8-C40A-4418-A18C-5FBBB83CBC32}" srcId="{5FC2F65F-9BE0-48D7-B363-434BCB661819}" destId="{8B592C9B-7F4E-45A5-A0B8-86161305A593}" srcOrd="2" destOrd="0" parTransId="{8676D5EF-CEF6-4B26-AD67-B4EDDD634486}" sibTransId="{07720148-B66B-4925-85EA-7948F40AA3AC}"/>
    <dgm:cxn modelId="{099DDCD7-9BF0-4DA0-9066-75D3D15A8A9C}" type="presOf" srcId="{18973151-26D4-4B49-8153-25716A57A205}" destId="{911DCD6E-C96F-49AC-A49B-208BD08EDBBE}" srcOrd="0" destOrd="0" presId="urn:microsoft.com/office/officeart/2005/8/layout/equation1"/>
    <dgm:cxn modelId="{36D5DF6B-4286-432F-BC1D-C5507D3FBFFC}" srcId="{5FC2F65F-9BE0-48D7-B363-434BCB661819}" destId="{9BDD417E-E0C3-4E84-BC6B-CAD56CD3D497}" srcOrd="1" destOrd="0" parTransId="{4FA3B9BF-94D0-485E-8EBB-E79405072CCD}" sibTransId="{663535DA-DFDA-4566-8ECF-E9C388E4C931}"/>
    <dgm:cxn modelId="{E9822EB8-F237-43FF-897B-5A00BB8BEB81}" type="presParOf" srcId="{762ACAAA-CB63-4F5D-B010-2AE4D4C7A5DA}" destId="{911DCD6E-C96F-49AC-A49B-208BD08EDBBE}" srcOrd="0" destOrd="0" presId="urn:microsoft.com/office/officeart/2005/8/layout/equation1"/>
    <dgm:cxn modelId="{1F3DF7D4-2E5D-4007-8ED0-3BA546FED24F}" type="presParOf" srcId="{762ACAAA-CB63-4F5D-B010-2AE4D4C7A5DA}" destId="{12DAC3F7-A92E-4473-91AD-F6F73C87AF3F}" srcOrd="1" destOrd="0" presId="urn:microsoft.com/office/officeart/2005/8/layout/equation1"/>
    <dgm:cxn modelId="{2BD7539A-FDF5-42B1-B4AA-36DE91C9EC8F}" type="presParOf" srcId="{762ACAAA-CB63-4F5D-B010-2AE4D4C7A5DA}" destId="{F94D67B2-6807-4A8E-8117-407C428D5676}" srcOrd="2" destOrd="0" presId="urn:microsoft.com/office/officeart/2005/8/layout/equation1"/>
    <dgm:cxn modelId="{9D263838-015D-4DCD-8A57-EAD11D2C4EC3}" type="presParOf" srcId="{762ACAAA-CB63-4F5D-B010-2AE4D4C7A5DA}" destId="{BD06B51F-E8F5-4CE5-93B2-1A46E2730F2D}" srcOrd="3" destOrd="0" presId="urn:microsoft.com/office/officeart/2005/8/layout/equation1"/>
    <dgm:cxn modelId="{7C0331B1-DB1F-41AC-8AB1-36ECE2F612AD}" type="presParOf" srcId="{762ACAAA-CB63-4F5D-B010-2AE4D4C7A5DA}" destId="{2A3921F1-6C99-4CF6-8859-ED6D0905E3AB}" srcOrd="4" destOrd="0" presId="urn:microsoft.com/office/officeart/2005/8/layout/equation1"/>
    <dgm:cxn modelId="{D0CCDBF7-41FC-49F5-8BDA-6BECCBA507EE}" type="presParOf" srcId="{762ACAAA-CB63-4F5D-B010-2AE4D4C7A5DA}" destId="{917DFF3A-9C6B-44D8-848C-2F25AB1CC9D2}" srcOrd="5" destOrd="0" presId="urn:microsoft.com/office/officeart/2005/8/layout/equation1"/>
    <dgm:cxn modelId="{62EDFC01-35A2-4498-86E8-0D9C4BDCD126}" type="presParOf" srcId="{762ACAAA-CB63-4F5D-B010-2AE4D4C7A5DA}" destId="{DF720F61-319E-4655-88ED-EAF5790A85B9}" srcOrd="6" destOrd="0" presId="urn:microsoft.com/office/officeart/2005/8/layout/equation1"/>
    <dgm:cxn modelId="{10729C0D-76E1-4E59-A6D6-FFDB37A2D84F}" type="presParOf" srcId="{762ACAAA-CB63-4F5D-B010-2AE4D4C7A5DA}" destId="{6B8D271E-6E80-484E-B6FA-3BCEA484765C}" srcOrd="7" destOrd="0" presId="urn:microsoft.com/office/officeart/2005/8/layout/equation1"/>
    <dgm:cxn modelId="{B9863AAD-260A-4BF9-90D2-77238E3215CC}" type="presParOf" srcId="{762ACAAA-CB63-4F5D-B010-2AE4D4C7A5DA}" destId="{0B4765A9-C3AB-40DB-9370-96319FAC4999}" srcOrd="8" destOrd="0" presId="urn:microsoft.com/office/officeart/2005/8/layout/equation1"/>
    <dgm:cxn modelId="{2CA66B4D-EA3D-4448-B2BD-C3E2C017098E}" type="presParOf" srcId="{762ACAAA-CB63-4F5D-B010-2AE4D4C7A5DA}" destId="{9909AD71-862E-4BC9-8516-2268D3CBC333}" srcOrd="9" destOrd="0" presId="urn:microsoft.com/office/officeart/2005/8/layout/equation1"/>
    <dgm:cxn modelId="{0EC71ED2-81B2-4AB5-AA2E-51761577429C}" type="presParOf" srcId="{762ACAAA-CB63-4F5D-B010-2AE4D4C7A5DA}" destId="{D0B01965-D415-473A-84BB-D56CD58F83CD}" srcOrd="10" destOrd="0" presId="urn:microsoft.com/office/officeart/2005/8/layout/equation1"/>
    <dgm:cxn modelId="{AED63EB6-5D46-4C33-BEF3-BC8040AE33FF}" type="presParOf" srcId="{762ACAAA-CB63-4F5D-B010-2AE4D4C7A5DA}" destId="{410A9218-D8D9-4FB1-BA4F-CCF90CA93C1E}" srcOrd="11" destOrd="0" presId="urn:microsoft.com/office/officeart/2005/8/layout/equation1"/>
    <dgm:cxn modelId="{0737C670-27B6-43ED-A14C-B461E625260B}" type="presParOf" srcId="{762ACAAA-CB63-4F5D-B010-2AE4D4C7A5DA}" destId="{ACCDA233-ADC2-4155-A3FB-9BCF52EF215B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58696-2C61-4C65-9656-4F17EDA7A814}" type="datetimeFigureOut">
              <a:rPr lang="cs-CZ" smtClean="0"/>
              <a:t>21. 6. 2017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B1BE-29BC-41EB-A65E-590D5DB7FC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5362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58696-2C61-4C65-9656-4F17EDA7A814}" type="datetimeFigureOut">
              <a:rPr lang="cs-CZ" smtClean="0"/>
              <a:t>21. 6. 2017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B1BE-29BC-41EB-A65E-590D5DB7FC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711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58696-2C61-4C65-9656-4F17EDA7A814}" type="datetimeFigureOut">
              <a:rPr lang="cs-CZ" smtClean="0"/>
              <a:t>21. 6. 2017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B1BE-29BC-41EB-A65E-590D5DB7FC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5559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58696-2C61-4C65-9656-4F17EDA7A814}" type="datetimeFigureOut">
              <a:rPr lang="cs-CZ" smtClean="0"/>
              <a:t>21. 6. 2017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B1BE-29BC-41EB-A65E-590D5DB7FC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3634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58696-2C61-4C65-9656-4F17EDA7A814}" type="datetimeFigureOut">
              <a:rPr lang="cs-CZ" smtClean="0"/>
              <a:t>21. 6. 2017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B1BE-29BC-41EB-A65E-590D5DB7FC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1995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58696-2C61-4C65-9656-4F17EDA7A814}" type="datetimeFigureOut">
              <a:rPr lang="cs-CZ" smtClean="0"/>
              <a:t>21. 6. 2017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B1BE-29BC-41EB-A65E-590D5DB7FC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0193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58696-2C61-4C65-9656-4F17EDA7A814}" type="datetimeFigureOut">
              <a:rPr lang="cs-CZ" smtClean="0"/>
              <a:t>21. 6. 2017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B1BE-29BC-41EB-A65E-590D5DB7FC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169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58696-2C61-4C65-9656-4F17EDA7A814}" type="datetimeFigureOut">
              <a:rPr lang="cs-CZ" smtClean="0"/>
              <a:t>21. 6. 2017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B1BE-29BC-41EB-A65E-590D5DB7FC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4076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58696-2C61-4C65-9656-4F17EDA7A814}" type="datetimeFigureOut">
              <a:rPr lang="cs-CZ" smtClean="0"/>
              <a:t>21. 6. 2017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B1BE-29BC-41EB-A65E-590D5DB7FC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8746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58696-2C61-4C65-9656-4F17EDA7A814}" type="datetimeFigureOut">
              <a:rPr lang="cs-CZ" smtClean="0"/>
              <a:t>21. 6. 2017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B1BE-29BC-41EB-A65E-590D5DB7FC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7074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58696-2C61-4C65-9656-4F17EDA7A814}" type="datetimeFigureOut">
              <a:rPr lang="cs-CZ" smtClean="0"/>
              <a:t>21. 6. 2017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B1BE-29BC-41EB-A65E-590D5DB7FC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2750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58696-2C61-4C65-9656-4F17EDA7A814}" type="datetimeFigureOut">
              <a:rPr lang="cs-CZ" smtClean="0"/>
              <a:t>21. 6. 2017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0B1BE-29BC-41EB-A65E-590D5DB7FC1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extovéPole 6"/>
          <p:cNvSpPr txBox="1"/>
          <p:nvPr userDrawn="1"/>
        </p:nvSpPr>
        <p:spPr>
          <a:xfrm>
            <a:off x="0" y="6356351"/>
            <a:ext cx="9144000" cy="50164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6575" y="6356351"/>
            <a:ext cx="1917425" cy="515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796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u="sng" dirty="0" smtClean="0"/>
              <a:t>Poziční analýza školy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sz="5400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Miloslav Hubatka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42893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Klima školy</a:t>
            </a:r>
            <a:endParaRPr lang="cs-CZ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288325" y="1919416"/>
            <a:ext cx="87321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Určuje spokojenost s celkovým klimatem a kvalitou vztahů ve škole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Odráží se zde vztahy mezi žáky (spolupráce x šikana) ale i vztahy učitel – žák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Podvědomě je hodnocena klima v každé dané třídě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Hodnoceno, jak škola působí na rodiče</a:t>
            </a:r>
          </a:p>
        </p:txBody>
      </p:sp>
    </p:spTree>
    <p:extLst>
      <p:ext uri="{BB962C8B-B14F-4D97-AF65-F5344CB8AC3E}">
        <p14:creationId xmlns:p14="http://schemas.microsoft.com/office/powerpoint/2010/main" val="392999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8728245"/>
              </p:ext>
            </p:extLst>
          </p:nvPr>
        </p:nvGraphicFramePr>
        <p:xfrm>
          <a:off x="399245" y="257577"/>
          <a:ext cx="8487178" cy="5859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763693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Spokojenost s výukou</a:t>
            </a:r>
            <a:endParaRPr lang="cs-CZ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436605" y="1878227"/>
            <a:ext cx="83861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Určuje spokojenost s výukou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Určuje naplnění očekávání rodičů v oblasti výuky žáků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Zpravidla směrem k vyšším ročníkům spokojenost klesá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Zpravidla je horší v náročnějších ročnících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368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2618647"/>
              </p:ext>
            </p:extLst>
          </p:nvPr>
        </p:nvGraphicFramePr>
        <p:xfrm>
          <a:off x="347730" y="206061"/>
          <a:ext cx="8500056" cy="60659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339992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082" y="134466"/>
            <a:ext cx="7886700" cy="1325563"/>
          </a:xfrm>
        </p:spPr>
        <p:txBody>
          <a:bodyPr/>
          <a:lstStyle/>
          <a:p>
            <a:r>
              <a:rPr lang="cs-CZ" b="1" dirty="0" smtClean="0"/>
              <a:t>Zázemí školy</a:t>
            </a:r>
            <a:endParaRPr lang="cs-CZ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428368" y="1460029"/>
            <a:ext cx="84190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Určuje míru spokojenosti s vybavením a zázemím školy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Odráží spokojenost s vybavením školy (učebny, tělocvičny, okolí, celkový vzhled atp.)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Odráží i vybavenost pro výuku – pomůcky, technologie atp.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Popisuje jak rodiče vnímají školu z pohledu modernosti, zázemí, celkového působení po materiální stránce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691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0163313"/>
              </p:ext>
            </p:extLst>
          </p:nvPr>
        </p:nvGraphicFramePr>
        <p:xfrm>
          <a:off x="399245" y="206062"/>
          <a:ext cx="8551572" cy="6053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074558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082" y="134466"/>
            <a:ext cx="7886700" cy="1325563"/>
          </a:xfrm>
        </p:spPr>
        <p:txBody>
          <a:bodyPr/>
          <a:lstStyle/>
          <a:p>
            <a:r>
              <a:rPr lang="cs-CZ" b="1" dirty="0" smtClean="0"/>
              <a:t>Aktivity školy</a:t>
            </a:r>
            <a:endParaRPr lang="cs-CZ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428368" y="1460029"/>
            <a:ext cx="84190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Určuje spokojenost s aktivitami a akcemi školy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Hodnotí co škola dělá pro žáky i pro výuku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Zahrnuje i mimoškolní a zájmovou činnost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Často zahrnuje i aktivity související nebo realizované ve výuce – exkurze, projekty atp.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460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6856578"/>
              </p:ext>
            </p:extLst>
          </p:nvPr>
        </p:nvGraphicFramePr>
        <p:xfrm>
          <a:off x="296213" y="218941"/>
          <a:ext cx="8718997" cy="60401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694248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Spokojenost s komunikací mezi školou a rodinou</a:t>
            </a:r>
            <a:endParaRPr lang="cs-CZ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304800" y="2166551"/>
            <a:ext cx="83202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Určuje spokojenost komunikace, ale i vztahů mezi školou a rodinou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Často je odrazem kvality práce TU se svojí třídou, resp. rodiči ve své třídě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Kvalitní komunikace může významně eliminovat negativní věci z výuky a ze školy.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Takže i když je něco negativního kvalitně a důvěryhodně včas komunikováno, snižují se tak negativní dopady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Určuje se tak míra respektu a důvěry mezi školou a rodinou</a:t>
            </a:r>
          </a:p>
        </p:txBody>
      </p:sp>
    </p:spTree>
    <p:extLst>
      <p:ext uri="{BB962C8B-B14F-4D97-AF65-F5344CB8AC3E}">
        <p14:creationId xmlns:p14="http://schemas.microsoft.com/office/powerpoint/2010/main" val="137656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9733437"/>
              </p:ext>
            </p:extLst>
          </p:nvPr>
        </p:nvGraphicFramePr>
        <p:xfrm>
          <a:off x="218941" y="244699"/>
          <a:ext cx="8667482" cy="5847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41427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28607939"/>
              </p:ext>
            </p:extLst>
          </p:nvPr>
        </p:nvGraphicFramePr>
        <p:xfrm>
          <a:off x="222422" y="131805"/>
          <a:ext cx="8798010" cy="5868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79073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2877276"/>
              </p:ext>
            </p:extLst>
          </p:nvPr>
        </p:nvGraphicFramePr>
        <p:xfrm>
          <a:off x="296214" y="167425"/>
          <a:ext cx="8680361" cy="6014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135398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5834306"/>
              </p:ext>
            </p:extLst>
          </p:nvPr>
        </p:nvGraphicFramePr>
        <p:xfrm>
          <a:off x="373487" y="218941"/>
          <a:ext cx="8512936" cy="5937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017052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2813506"/>
              </p:ext>
            </p:extLst>
          </p:nvPr>
        </p:nvGraphicFramePr>
        <p:xfrm>
          <a:off x="0" y="218941"/>
          <a:ext cx="8989454" cy="60659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097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1837401"/>
              </p:ext>
            </p:extLst>
          </p:nvPr>
        </p:nvGraphicFramePr>
        <p:xfrm>
          <a:off x="270456" y="193183"/>
          <a:ext cx="8680361" cy="5911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869529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2874878"/>
              </p:ext>
            </p:extLst>
          </p:nvPr>
        </p:nvGraphicFramePr>
        <p:xfrm>
          <a:off x="154545" y="193183"/>
          <a:ext cx="8706119" cy="6053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88384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5357440"/>
              </p:ext>
            </p:extLst>
          </p:nvPr>
        </p:nvGraphicFramePr>
        <p:xfrm>
          <a:off x="193182" y="180304"/>
          <a:ext cx="8770513" cy="5950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932115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082" y="134466"/>
            <a:ext cx="7886700" cy="1325563"/>
          </a:xfrm>
        </p:spPr>
        <p:txBody>
          <a:bodyPr/>
          <a:lstStyle/>
          <a:p>
            <a:r>
              <a:rPr lang="cs-CZ" b="1" dirty="0" smtClean="0"/>
              <a:t>Očekávání od školy</a:t>
            </a:r>
            <a:endParaRPr lang="cs-CZ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428368" y="1460029"/>
            <a:ext cx="841907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Určuje co rodič očekává od školy a od výuky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Pomáhá škole zacílit na důležité věci a na věci, které se z pozice spokojenosti klientů – rodičů nejvíce vyplácejí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Zasahuje do více oblastí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Zpravidla rodič méně hodnotí to v čem je spokojen, naopak zaměřuje se na věci pro něj důležité nebo na věci kde není zcela spokojen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Velká část rodičů často neví nebo neodpoví na tuto otázku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080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6821866"/>
              </p:ext>
            </p:extLst>
          </p:nvPr>
        </p:nvGraphicFramePr>
        <p:xfrm>
          <a:off x="180303" y="206062"/>
          <a:ext cx="8706119" cy="6040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5878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Sumarizace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098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392196" y="2042984"/>
            <a:ext cx="59065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cs-CZ" sz="5400" b="1" cap="none" spc="0" dirty="0" smtClean="0">
                <a:ln/>
                <a:solidFill>
                  <a:schemeClr val="accent3"/>
                </a:solidFill>
                <a:effectLst/>
              </a:rPr>
              <a:t>Učitelé</a:t>
            </a:r>
            <a:endParaRPr lang="cs-CZ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7880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/>
          <p:cNvSpPr/>
          <p:nvPr/>
        </p:nvSpPr>
        <p:spPr>
          <a:xfrm>
            <a:off x="4146615" y="2909318"/>
            <a:ext cx="951471" cy="93686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se šipkou 6"/>
          <p:cNvCxnSpPr/>
          <p:nvPr/>
        </p:nvCxnSpPr>
        <p:spPr>
          <a:xfrm flipV="1">
            <a:off x="2502373" y="3318860"/>
            <a:ext cx="4283204" cy="58893"/>
          </a:xfrm>
          <a:prstGeom prst="straightConnector1">
            <a:avLst/>
          </a:prstGeom>
          <a:ln w="38100">
            <a:prstDash val="solid"/>
            <a:headEnd type="triangle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4600727" y="1837015"/>
            <a:ext cx="43249" cy="3088613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/>
        </p:nvSpPr>
        <p:spPr>
          <a:xfrm flipH="1">
            <a:off x="0" y="3031505"/>
            <a:ext cx="2594410" cy="692497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cs-CZ" sz="4050" b="1" dirty="0">
                <a:ln/>
                <a:solidFill>
                  <a:schemeClr val="accent4"/>
                </a:solidFill>
              </a:rPr>
              <a:t>Výkon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7324709" y="3002058"/>
            <a:ext cx="1579087" cy="69249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cs-CZ" sz="4050" b="1" dirty="0">
                <a:ln/>
                <a:solidFill>
                  <a:schemeClr val="accent4"/>
                </a:solidFill>
              </a:rPr>
              <a:t>Vztahy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3422038" y="996951"/>
            <a:ext cx="2098588" cy="69249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cs-CZ" sz="4050" b="1" dirty="0">
                <a:ln/>
                <a:solidFill>
                  <a:schemeClr val="accent3"/>
                </a:solidFill>
              </a:rPr>
              <a:t>Prostředí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3849615" y="5212983"/>
            <a:ext cx="1784527" cy="69249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cs-CZ" sz="4050" b="1" dirty="0">
                <a:ln/>
                <a:solidFill>
                  <a:schemeClr val="accent3"/>
                </a:solidFill>
              </a:rPr>
              <a:t>Klimata</a:t>
            </a:r>
          </a:p>
        </p:txBody>
      </p:sp>
    </p:spTree>
    <p:extLst>
      <p:ext uri="{BB962C8B-B14F-4D97-AF65-F5344CB8AC3E}">
        <p14:creationId xmlns:p14="http://schemas.microsoft.com/office/powerpoint/2010/main" val="190176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Spokojenost se školou</a:t>
            </a:r>
            <a:endParaRPr lang="cs-CZ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271849" y="2075936"/>
            <a:ext cx="860030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Určuje celkovou spokojenost učitelů se školou.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Vnímá školu jako celek, nikoliv jen svoji práci ale se všemi součástmi  aspekty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Určuje míru naplnění celkových očekávání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U záporných odpovědí nebo výsledků se doporučuje podívat na očekávání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Zpravidla </a:t>
            </a:r>
            <a:r>
              <a:rPr lang="cs-CZ" dirty="0" smtClean="0"/>
              <a:t>se zde projevuje spokojenost s klimatem a vztahy ve škole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Zpravidla se zde projevuje i spokojenost s vedení školy nebo s celkovou úspěšností a renomé školy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187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Spokojenost s klimatem ve škole</a:t>
            </a:r>
            <a:endParaRPr lang="cs-CZ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412124" y="2292439"/>
            <a:ext cx="757277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 smtClean="0"/>
              <a:t>Určuje mírů důvěry uvnitř sboru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 smtClean="0"/>
              <a:t>Určuje motivační faktory a jejich kvalitu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 smtClean="0"/>
              <a:t>Určuje míru etičnosti ve vztazích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 smtClean="0"/>
              <a:t>Určuje spokojenost s výsledky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476718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Spokojenost s výukou</a:t>
            </a:r>
            <a:endParaRPr lang="cs-CZ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436605" y="1878227"/>
            <a:ext cx="838611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Určuje spokojenost s výukou, tedy s tím jak se na škole podle učitelů učí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Mohou se zde projevit odlišnosti mezi 1. a 2.stupněm školy nebo jednotlivými skupinami předmětů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Určuje naplnění kvality výuky dle představ učitele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Zpravidla se  v hodnocení negativně odráží problémy s rodiči nebo konkrétními žáky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Negativně se zde často odráží i vysoká míra inkluze nebo přítomnost problémových žáků ztěžujících výuku a tím i celkový výsledek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901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Spokojenost s komunikací mezi školou a rodinou</a:t>
            </a:r>
            <a:endParaRPr lang="cs-CZ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304800" y="2166551"/>
            <a:ext cx="83202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Určuje spokojenost komunikace, ale i vztahů mezi školou a rodinou, ale z druhé strany – od učitelů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Často je odrazem kvality práce TU se svojí třídou, resp. rodiči ve své třídě – tak jak mají nastavené stavy a komunikační kanály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Určuje míru kvality komunikace od rodiny směrem ke škole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Určuje se zde míra respektu a důvěry mezi školou a rodinou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Může se ve výsledku negativně odrazit probíhající nebo nedávný konflikt mezi školou a rodinou nebo skupinou rodičů</a:t>
            </a:r>
          </a:p>
        </p:txBody>
      </p:sp>
    </p:spTree>
    <p:extLst>
      <p:ext uri="{BB962C8B-B14F-4D97-AF65-F5344CB8AC3E}">
        <p14:creationId xmlns:p14="http://schemas.microsoft.com/office/powerpoint/2010/main" val="273292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2343741"/>
              </p:ext>
            </p:extLst>
          </p:nvPr>
        </p:nvGraphicFramePr>
        <p:xfrm>
          <a:off x="360607" y="283335"/>
          <a:ext cx="8525815" cy="6040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48494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082" y="134466"/>
            <a:ext cx="7886700" cy="1325563"/>
          </a:xfrm>
        </p:spPr>
        <p:txBody>
          <a:bodyPr/>
          <a:lstStyle/>
          <a:p>
            <a:r>
              <a:rPr lang="cs-CZ" b="1" dirty="0" smtClean="0"/>
              <a:t>Očekávání od školy</a:t>
            </a:r>
            <a:endParaRPr lang="cs-CZ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428368" y="1460029"/>
            <a:ext cx="841907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Určuje co učitel od školy a od vedení, ale i svých kolegů  očekává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Pomáhá vedení  zacílit na důležité věci a na věci, které se z pozice učitelů jeví jako důležité nebo naopak omezující a nějakým způsobem je iritují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Zasahuje do více oblastí , často jsou to vztahy na pracovišti, vybavenost, ale i legislativa apod.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Zpravidla učitel v prvé řadě se zabývá slabinami a omezením, teprve potom pozitivy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Někdy velká část učitelů  neodpoví nebo nechce  na tuto otázku odpovědět – i toto má jakousi vypovídací hodnotu. (Je jim to jedno? Bojí se?...)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723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Omezení</a:t>
            </a:r>
            <a:endParaRPr lang="cs-CZ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387178" y="1690689"/>
            <a:ext cx="75788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Zde učitelé popisují omezení nebo negativa, která jim vadí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Ne vždy to musí být to skutečně nejdůležitější, ale bývá to pocitově to nejdůležitější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25078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text 12"/>
          <p:cNvSpPr>
            <a:spLocks noGrp="1"/>
          </p:cNvSpPr>
          <p:nvPr>
            <p:ph type="body" sz="quarter" idx="4294967295"/>
          </p:nvPr>
        </p:nvSpPr>
        <p:spPr>
          <a:xfrm>
            <a:off x="2411760" y="260648"/>
            <a:ext cx="5400675" cy="288925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r>
              <a:rPr lang="cs-CZ" sz="1800" dirty="0">
                <a:solidFill>
                  <a:schemeClr val="bg1"/>
                </a:solidFill>
              </a:rPr>
              <a:t>Kompetence III (CZ.1.07/4.1.00/22.002)</a:t>
            </a:r>
          </a:p>
          <a:p>
            <a:endParaRPr lang="cs-CZ" sz="1800" dirty="0"/>
          </a:p>
        </p:txBody>
      </p:sp>
      <p:graphicFrame>
        <p:nvGraphicFramePr>
          <p:cNvPr id="2" name="Diagram 1"/>
          <p:cNvGraphicFramePr/>
          <p:nvPr>
            <p:extLst/>
          </p:nvPr>
        </p:nvGraphicFramePr>
        <p:xfrm>
          <a:off x="18608" y="980728"/>
          <a:ext cx="8856984" cy="4696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19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003"/>
            <a:ext cx="9144000" cy="6765994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3518442" y="46003"/>
            <a:ext cx="10535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b="1" dirty="0">
                <a:ln/>
                <a:solidFill>
                  <a:schemeClr val="accent3"/>
                </a:solidFill>
              </a:rPr>
              <a:t>Prostředí</a:t>
            </a:r>
          </a:p>
        </p:txBody>
      </p:sp>
      <p:sp>
        <p:nvSpPr>
          <p:cNvPr id="3" name="Obdélník 2"/>
          <p:cNvSpPr/>
          <p:nvPr/>
        </p:nvSpPr>
        <p:spPr>
          <a:xfrm>
            <a:off x="3518442" y="6442665"/>
            <a:ext cx="9144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b="1" dirty="0">
                <a:ln/>
                <a:solidFill>
                  <a:schemeClr val="accent3"/>
                </a:solidFill>
              </a:rPr>
              <a:t>Klimata</a:t>
            </a:r>
          </a:p>
        </p:txBody>
      </p:sp>
      <p:sp>
        <p:nvSpPr>
          <p:cNvPr id="5" name="Obdélník 4"/>
          <p:cNvSpPr/>
          <p:nvPr/>
        </p:nvSpPr>
        <p:spPr>
          <a:xfrm>
            <a:off x="8320505" y="2896604"/>
            <a:ext cx="8234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b="1" dirty="0">
                <a:ln/>
                <a:solidFill>
                  <a:schemeClr val="accent4"/>
                </a:solidFill>
              </a:rPr>
              <a:t>Vztahy</a:t>
            </a:r>
          </a:p>
        </p:txBody>
      </p:sp>
      <p:sp>
        <p:nvSpPr>
          <p:cNvPr id="6" name="Obdélník 5"/>
          <p:cNvSpPr/>
          <p:nvPr/>
        </p:nvSpPr>
        <p:spPr>
          <a:xfrm>
            <a:off x="0" y="2955701"/>
            <a:ext cx="7775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b="1" dirty="0">
                <a:ln/>
                <a:solidFill>
                  <a:schemeClr val="accent4"/>
                </a:solidFill>
              </a:rPr>
              <a:t>Výkon</a:t>
            </a:r>
          </a:p>
        </p:txBody>
      </p:sp>
      <p:sp>
        <p:nvSpPr>
          <p:cNvPr id="7" name="Ovál 6"/>
          <p:cNvSpPr/>
          <p:nvPr/>
        </p:nvSpPr>
        <p:spPr>
          <a:xfrm>
            <a:off x="4963990" y="3311991"/>
            <a:ext cx="181233" cy="1977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4028452" y="3311991"/>
            <a:ext cx="181233" cy="1977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4540958" y="3734022"/>
            <a:ext cx="181233" cy="1977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4546703" y="2700057"/>
            <a:ext cx="181233" cy="1977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Pěticípá hvězda 11"/>
          <p:cNvSpPr/>
          <p:nvPr/>
        </p:nvSpPr>
        <p:spPr>
          <a:xfrm>
            <a:off x="5046368" y="3960567"/>
            <a:ext cx="222422" cy="184666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Veselý obličej 12"/>
          <p:cNvSpPr/>
          <p:nvPr/>
        </p:nvSpPr>
        <p:spPr>
          <a:xfrm>
            <a:off x="5145223" y="3810560"/>
            <a:ext cx="247135" cy="242340"/>
          </a:xfrm>
          <a:prstGeom prst="smileyFac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0938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6595" y="459713"/>
            <a:ext cx="7269480" cy="561743"/>
          </a:xfrm>
        </p:spPr>
        <p:txBody>
          <a:bodyPr>
            <a:noAutofit/>
          </a:bodyPr>
          <a:lstStyle/>
          <a:p>
            <a:r>
              <a:rPr lang="cs-CZ" sz="6000" b="1" dirty="0" smtClean="0"/>
              <a:t>Co je to NPS?</a:t>
            </a:r>
            <a:endParaRPr lang="cs-CZ" sz="60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436595" y="1498421"/>
            <a:ext cx="717675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NPS</a:t>
            </a:r>
            <a:r>
              <a:rPr lang="cs-CZ" sz="3200" dirty="0"/>
              <a:t> = </a:t>
            </a:r>
            <a:r>
              <a:rPr lang="cs-CZ" sz="3200" b="1" i="1" dirty="0"/>
              <a:t>Net </a:t>
            </a:r>
            <a:r>
              <a:rPr lang="cs-CZ" sz="3200" b="1" i="1" dirty="0" err="1"/>
              <a:t>Promoters</a:t>
            </a:r>
            <a:r>
              <a:rPr lang="cs-CZ" sz="3200" b="1" i="1" dirty="0"/>
              <a:t> </a:t>
            </a:r>
            <a:r>
              <a:rPr lang="cs-CZ" sz="3200" b="1" i="1" dirty="0" err="1"/>
              <a:t>Score</a:t>
            </a:r>
            <a:r>
              <a:rPr lang="cs-CZ" sz="3200" b="1" i="1" dirty="0"/>
              <a:t> </a:t>
            </a:r>
            <a:endParaRPr lang="cs-CZ" sz="3200" dirty="0"/>
          </a:p>
          <a:p>
            <a:r>
              <a:rPr lang="cs-CZ" sz="3200" dirty="0"/>
              <a:t>Manažerská marketingová metoda měřící kvalitu spokojenosti u zákazníků – klientská spokojenost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145" y="3175715"/>
            <a:ext cx="3617018" cy="2714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7334" y="246519"/>
            <a:ext cx="7269480" cy="712816"/>
          </a:xfrm>
        </p:spPr>
        <p:txBody>
          <a:bodyPr>
            <a:noAutofit/>
          </a:bodyPr>
          <a:lstStyle/>
          <a:p>
            <a:r>
              <a:rPr lang="cs-CZ" sz="6000" b="1" dirty="0" smtClean="0"/>
              <a:t>Systém měření</a:t>
            </a:r>
            <a:endParaRPr lang="cs-CZ" sz="6000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3021" y="1460009"/>
            <a:ext cx="1473506" cy="2090079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234010" y="1436659"/>
            <a:ext cx="73508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/>
              <a:t>Na desetibodové škále</a:t>
            </a:r>
          </a:p>
          <a:p>
            <a:r>
              <a:rPr lang="cs-CZ" sz="4000" b="1" dirty="0"/>
              <a:t>Výsledek od -100 do +100.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3031" y="3385486"/>
            <a:ext cx="4286007" cy="2023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Od +10-20 mírně růstové. </a:t>
            </a:r>
          </a:p>
          <a:p>
            <a:r>
              <a:rPr lang="cs-CZ" sz="2800" dirty="0"/>
              <a:t>Od cca 20-30 růstové. </a:t>
            </a:r>
          </a:p>
          <a:p>
            <a:r>
              <a:rPr lang="cs-CZ" sz="2800" dirty="0"/>
              <a:t>U škol od 30-40 dost dobré. </a:t>
            </a:r>
          </a:p>
          <a:p>
            <a:r>
              <a:rPr lang="cs-CZ" sz="2800" dirty="0"/>
              <a:t>Nad 50-60 vynikající. </a:t>
            </a:r>
          </a:p>
          <a:p>
            <a:endParaRPr lang="cs-CZ" sz="135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389038" y="3709920"/>
            <a:ext cx="46814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Od +10 níže klesající</a:t>
            </a:r>
          </a:p>
          <a:p>
            <a:r>
              <a:rPr lang="cs-CZ" sz="2800" dirty="0"/>
              <a:t>U škol od 0 níže hodně klesající</a:t>
            </a:r>
          </a:p>
          <a:p>
            <a:r>
              <a:rPr lang="cs-CZ" sz="2800" dirty="0"/>
              <a:t>Hodnoty pod -20 dost špatné</a:t>
            </a:r>
          </a:p>
        </p:txBody>
      </p:sp>
    </p:spTree>
    <p:extLst>
      <p:ext uri="{BB962C8B-B14F-4D97-AF65-F5344CB8AC3E}">
        <p14:creationId xmlns:p14="http://schemas.microsoft.com/office/powerpoint/2010/main" val="226443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392196" y="2042984"/>
            <a:ext cx="59065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cs-CZ" sz="5400" b="1" cap="none" spc="0" dirty="0" smtClean="0">
                <a:ln/>
                <a:solidFill>
                  <a:schemeClr val="accent3"/>
                </a:solidFill>
                <a:effectLst/>
              </a:rPr>
              <a:t>Rodiče</a:t>
            </a:r>
            <a:endParaRPr lang="cs-CZ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7569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Spokojenost se školou celkově</a:t>
            </a:r>
            <a:endParaRPr lang="cs-CZ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271849" y="2075936"/>
            <a:ext cx="860030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Určuje celkovou spokojenost rodičů se školou.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Vnímá školu jako celek, nikoliv jen výuku ale se všemi součástmi  aspekty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Určuje míru naplnění očekávání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U záporných odpovědí nebo výsledků se doporučuje podívat na očekávání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Zpravidla směrem k vyšším ročníkům spokojenost klesá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Zpravidla je horší v náročnějších ročnících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Jde o citlivý indikátor – mohou se zde negativně odrazit i přechodné nebo jednorázové problémy – změna učitele, zrovna probíhající problém mezi žáky, názorový střet s vyučujícím atp.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810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4917775"/>
              </p:ext>
            </p:extLst>
          </p:nvPr>
        </p:nvGraphicFramePr>
        <p:xfrm>
          <a:off x="231820" y="231820"/>
          <a:ext cx="8628845" cy="5911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0580514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nsulting" id="{BAF39BFC-EA38-4712-89C1-F12DAFDB2589}" vid="{53D11B56-4121-46D7-A2E7-6B191833EB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Consulting</Template>
  <TotalTime>1521</TotalTime>
  <Words>918</Words>
  <Application>Microsoft Office PowerPoint</Application>
  <PresentationFormat>Předvádění na obrazovce (4:3)</PresentationFormat>
  <Paragraphs>126</Paragraphs>
  <Slides>37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1" baseType="lpstr">
      <vt:lpstr>Arial</vt:lpstr>
      <vt:lpstr>Calibri</vt:lpstr>
      <vt:lpstr>Calibri Light</vt:lpstr>
      <vt:lpstr>Motiv Office</vt:lpstr>
      <vt:lpstr>Poziční analýza školy </vt:lpstr>
      <vt:lpstr>Prezentace aplikace PowerPoint</vt:lpstr>
      <vt:lpstr>Prezentace aplikace PowerPoint</vt:lpstr>
      <vt:lpstr>Prezentace aplikace PowerPoint</vt:lpstr>
      <vt:lpstr>Co je to NPS?</vt:lpstr>
      <vt:lpstr>Systém měření</vt:lpstr>
      <vt:lpstr>Prezentace aplikace PowerPoint</vt:lpstr>
      <vt:lpstr>Spokojenost se školou celkově</vt:lpstr>
      <vt:lpstr>Prezentace aplikace PowerPoint</vt:lpstr>
      <vt:lpstr>Klima školy</vt:lpstr>
      <vt:lpstr>Prezentace aplikace PowerPoint</vt:lpstr>
      <vt:lpstr>Spokojenost s výukou</vt:lpstr>
      <vt:lpstr>Prezentace aplikace PowerPoint</vt:lpstr>
      <vt:lpstr>Zázemí školy</vt:lpstr>
      <vt:lpstr>Prezentace aplikace PowerPoint</vt:lpstr>
      <vt:lpstr>Aktivity školy</vt:lpstr>
      <vt:lpstr>Prezentace aplikace PowerPoint</vt:lpstr>
      <vt:lpstr>Spokojenost s komunikací mezi školou a rodinou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Očekávání od školy</vt:lpstr>
      <vt:lpstr>Prezentace aplikace PowerPoint</vt:lpstr>
      <vt:lpstr>Sumarizace</vt:lpstr>
      <vt:lpstr>Prezentace aplikace PowerPoint</vt:lpstr>
      <vt:lpstr>Spokojenost se školou</vt:lpstr>
      <vt:lpstr>Spokojenost s klimatem ve škole</vt:lpstr>
      <vt:lpstr>Spokojenost s výukou</vt:lpstr>
      <vt:lpstr>Spokojenost s komunikací mezi školou a rodinou</vt:lpstr>
      <vt:lpstr>Prezentace aplikace PowerPoint</vt:lpstr>
      <vt:lpstr>Očekávání od školy</vt:lpstr>
      <vt:lpstr>Omezení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Leadership I. Vedení týmů</dc:title>
  <dc:creator>Miloslav Hubatka</dc:creator>
  <cp:lastModifiedBy>Miloslav Hubatka</cp:lastModifiedBy>
  <cp:revision>94</cp:revision>
  <dcterms:created xsi:type="dcterms:W3CDTF">2014-11-02T15:32:41Z</dcterms:created>
  <dcterms:modified xsi:type="dcterms:W3CDTF">2017-06-21T10:53:59Z</dcterms:modified>
</cp:coreProperties>
</file>